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notesMasterIdLst>
    <p:notesMasterId r:id="rId39"/>
  </p:notesMasterIdLst>
  <p:handoutMasterIdLst>
    <p:handoutMasterId r:id="rId40"/>
  </p:handoutMasterIdLst>
  <p:sldIdLst>
    <p:sldId id="329" r:id="rId2"/>
    <p:sldId id="328" r:id="rId3"/>
    <p:sldId id="554" r:id="rId4"/>
    <p:sldId id="483" r:id="rId5"/>
    <p:sldId id="524" r:id="rId6"/>
    <p:sldId id="525" r:id="rId7"/>
    <p:sldId id="527" r:id="rId8"/>
    <p:sldId id="526" r:id="rId9"/>
    <p:sldId id="528" r:id="rId10"/>
    <p:sldId id="555" r:id="rId11"/>
    <p:sldId id="529" r:id="rId12"/>
    <p:sldId id="530" r:id="rId13"/>
    <p:sldId id="531" r:id="rId14"/>
    <p:sldId id="532" r:id="rId15"/>
    <p:sldId id="533" r:id="rId16"/>
    <p:sldId id="534" r:id="rId17"/>
    <p:sldId id="535" r:id="rId18"/>
    <p:sldId id="536" r:id="rId19"/>
    <p:sldId id="537" r:id="rId20"/>
    <p:sldId id="556" r:id="rId21"/>
    <p:sldId id="538" r:id="rId22"/>
    <p:sldId id="539" r:id="rId23"/>
    <p:sldId id="540" r:id="rId24"/>
    <p:sldId id="541" r:id="rId25"/>
    <p:sldId id="542" r:id="rId26"/>
    <p:sldId id="543" r:id="rId27"/>
    <p:sldId id="544" r:id="rId28"/>
    <p:sldId id="545" r:id="rId29"/>
    <p:sldId id="546" r:id="rId30"/>
    <p:sldId id="557" r:id="rId31"/>
    <p:sldId id="547" r:id="rId32"/>
    <p:sldId id="548" r:id="rId33"/>
    <p:sldId id="549" r:id="rId34"/>
    <p:sldId id="550" r:id="rId35"/>
    <p:sldId id="551" r:id="rId36"/>
    <p:sldId id="552" r:id="rId37"/>
    <p:sldId id="553" r:id="rId3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ga" initials="a" lastIdx="9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784C"/>
    <a:srgbClr val="8C146D"/>
    <a:srgbClr val="415783"/>
    <a:srgbClr val="FFFF99"/>
    <a:srgbClr val="993366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0899" autoAdjust="0"/>
  </p:normalViewPr>
  <p:slideViewPr>
    <p:cSldViewPr>
      <p:cViewPr varScale="1">
        <p:scale>
          <a:sx n="100" d="100"/>
          <a:sy n="100" d="100"/>
        </p:scale>
        <p:origin x="1818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0" d="100"/>
          <a:sy n="90" d="100"/>
        </p:scale>
        <p:origin x="3696" y="72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7C3E9-2372-4D2D-A8FE-578D26F0CAB8}" type="datetimeFigureOut">
              <a:rPr lang="ko-KR" altLang="en-US" smtClean="0"/>
              <a:pPr/>
              <a:t>2019-08-20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126D6-8CEA-47E8-B467-8C3047BBCA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4075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C3899-2E4F-4D3A-8D29-BF4BDDE21DE2}" type="datetimeFigureOut">
              <a:rPr lang="ko-KR" altLang="en-US" smtClean="0"/>
              <a:pPr/>
              <a:t>2019-08-20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363BF-43B7-4F43-ABD0-D052F59FCD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48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363BF-43B7-4F43-ABD0-D052F59FCD18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517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장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333874D-E138-496D-AAD5-6B88AF917B58}"/>
              </a:ext>
            </a:extLst>
          </p:cNvPr>
          <p:cNvSpPr/>
          <p:nvPr userDrawn="1"/>
        </p:nvSpPr>
        <p:spPr>
          <a:xfrm>
            <a:off x="0" y="4854575"/>
            <a:ext cx="9144000" cy="2003425"/>
          </a:xfrm>
          <a:prstGeom prst="rect">
            <a:avLst/>
          </a:prstGeom>
          <a:solidFill>
            <a:srgbClr val="12734E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2" name="제목 13">
            <a:extLst>
              <a:ext uri="{FF2B5EF4-FFF2-40B4-BE49-F238E27FC236}">
                <a16:creationId xmlns:a16="http://schemas.microsoft.com/office/drawing/2014/main" id="{C8FB3DA7-C02D-4488-8411-A3DCDE301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360" y="5265122"/>
            <a:ext cx="8229600" cy="1332230"/>
          </a:xfrm>
          <a:ln>
            <a:noFill/>
          </a:ln>
        </p:spPr>
        <p:txBody>
          <a:bodyPr>
            <a:normAutofit/>
          </a:bodyPr>
          <a:lstStyle>
            <a:lvl1pPr algn="l">
              <a:defRPr sz="3200" b="1" spc="-15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1A9203-25D8-4B46-A4D5-DD78A7037858}"/>
              </a:ext>
            </a:extLst>
          </p:cNvPr>
          <p:cNvSpPr txBox="1"/>
          <p:nvPr userDrawn="1"/>
        </p:nvSpPr>
        <p:spPr>
          <a:xfrm>
            <a:off x="353347" y="2844707"/>
            <a:ext cx="6705745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5400" b="1" spc="-150" dirty="0">
                <a:solidFill>
                  <a:srgbClr val="12734E"/>
                </a:solidFill>
              </a:rPr>
              <a:t>모두를 위한 </a:t>
            </a:r>
            <a:endParaRPr lang="en-US" altLang="ko-KR" sz="5400" b="1" spc="-150" dirty="0">
              <a:solidFill>
                <a:srgbClr val="12734E"/>
              </a:solidFill>
            </a:endParaRPr>
          </a:p>
          <a:p>
            <a:r>
              <a:rPr lang="en-US" altLang="ko-KR" sz="5400" b="1" spc="-150" dirty="0">
                <a:solidFill>
                  <a:srgbClr val="12734E"/>
                </a:solidFill>
              </a:rPr>
              <a:t>R </a:t>
            </a:r>
            <a:r>
              <a:rPr lang="ko-KR" altLang="en-US" sz="5400" b="1" spc="-150" dirty="0">
                <a:solidFill>
                  <a:srgbClr val="12734E"/>
                </a:solidFill>
              </a:rPr>
              <a:t>데이터 분석 입문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B8D680C-120F-402B-92DF-329A0DA539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5" y="1430046"/>
            <a:ext cx="2698641" cy="3118429"/>
          </a:xfrm>
          <a:prstGeom prst="rect">
            <a:avLst/>
          </a:prstGeom>
        </p:spPr>
      </p:pic>
      <p:pic>
        <p:nvPicPr>
          <p:cNvPr id="16" name="Picture 4" descr="C:\Users\김현용\Desktop\제호.jpg">
            <a:extLst>
              <a:ext uri="{FF2B5EF4-FFF2-40B4-BE49-F238E27FC236}">
                <a16:creationId xmlns:a16="http://schemas.microsoft.com/office/drawing/2014/main" id="{386E9D93-A2B8-4B65-A2C9-DC79416B8F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257" y="320688"/>
            <a:ext cx="1800000" cy="3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705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저작권 안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8"/>
          <p:cNvSpPr/>
          <p:nvPr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9A5F3A"/>
              </a:solidFill>
            </a:endParaRPr>
          </a:p>
        </p:txBody>
      </p:sp>
      <p:pic>
        <p:nvPicPr>
          <p:cNvPr id="9" name="Picture 2" descr="C:\Documents and Settings\hanb\바탕 화면\한빛아카데미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2727" y="5928484"/>
            <a:ext cx="1591200" cy="247520"/>
          </a:xfrm>
          <a:prstGeom prst="rect">
            <a:avLst/>
          </a:prstGeom>
          <a:noFill/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F00CF48E-1034-42C2-84D8-7BD3997ABEE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12452" y="674036"/>
            <a:ext cx="7991475" cy="39143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200000"/>
              </a:lnSpc>
              <a:defRPr/>
            </a:pPr>
            <a:r>
              <a:rPr lang="en-US" altLang="ko-KR" sz="3200" b="1" u="sng" dirty="0">
                <a:solidFill>
                  <a:srgbClr val="12734E"/>
                </a:solidFill>
                <a:latin typeface="맑은 고딕" panose="020B0503020000020004" pitchFamily="50" charset="-127"/>
              </a:rPr>
              <a:t>Chapter 09. </a:t>
            </a:r>
            <a:r>
              <a:rPr lang="ko-KR" altLang="en-US" sz="3200" b="1" u="sng" dirty="0">
                <a:solidFill>
                  <a:srgbClr val="12734E"/>
                </a:solidFill>
                <a:latin typeface="맑은 고딕" panose="020B0503020000020004" pitchFamily="50" charset="-127"/>
              </a:rPr>
              <a:t>지도와 데이터</a:t>
            </a:r>
            <a:endParaRPr lang="en-US" altLang="ko-KR" sz="3200" b="1" u="sng" dirty="0">
              <a:solidFill>
                <a:srgbClr val="12734E"/>
              </a:solidFill>
              <a:latin typeface="맑은 고딕" panose="020B0503020000020004" pitchFamily="50" charset="-127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ko-KR" sz="2400" b="1" dirty="0">
                <a:solidFill>
                  <a:srgbClr val="12734E"/>
                </a:solidFill>
                <a:latin typeface="맑은 고딕" panose="020B0503020000020004" pitchFamily="50" charset="-127"/>
              </a:rPr>
              <a:t>   01. </a:t>
            </a:r>
            <a:r>
              <a:rPr lang="ko-KR" altLang="en-US" sz="2400" b="1" dirty="0" err="1">
                <a:solidFill>
                  <a:srgbClr val="12734E"/>
                </a:solidFill>
                <a:latin typeface="맑은 고딕" panose="020B0503020000020004" pitchFamily="50" charset="-127"/>
              </a:rPr>
              <a:t>구글맵</a:t>
            </a:r>
            <a:r>
              <a:rPr lang="ko-KR" altLang="en-US" sz="2400" b="1" dirty="0">
                <a:solidFill>
                  <a:srgbClr val="12734E"/>
                </a:solidFill>
                <a:latin typeface="맑은 고딕" panose="020B0503020000020004" pitchFamily="50" charset="-127"/>
              </a:rPr>
              <a:t> 이용 준비</a:t>
            </a:r>
            <a:endParaRPr lang="en-US" altLang="ko-KR" sz="2400" b="1" dirty="0">
              <a:solidFill>
                <a:srgbClr val="12734E"/>
              </a:solidFill>
              <a:latin typeface="맑은 고딕" panose="020B0503020000020004" pitchFamily="50" charset="-127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ko-KR" sz="2400" b="1" dirty="0">
                <a:solidFill>
                  <a:srgbClr val="12734E"/>
                </a:solidFill>
                <a:latin typeface="맑은 고딕" panose="020B0503020000020004" pitchFamily="50" charset="-127"/>
              </a:rPr>
              <a:t>   02. </a:t>
            </a:r>
            <a:r>
              <a:rPr lang="ko-KR" altLang="en-US" sz="2400" b="1" dirty="0">
                <a:solidFill>
                  <a:srgbClr val="12734E"/>
                </a:solidFill>
                <a:latin typeface="맑은 고딕" panose="020B0503020000020004" pitchFamily="50" charset="-127"/>
              </a:rPr>
              <a:t>특정 지역의 지도 보기</a:t>
            </a:r>
            <a:endParaRPr lang="en-US" altLang="ko-KR" sz="2400" b="1" dirty="0">
              <a:solidFill>
                <a:srgbClr val="12734E"/>
              </a:solidFill>
              <a:latin typeface="맑은 고딕" panose="020B0503020000020004" pitchFamily="50" charset="-127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ko-KR" sz="2400" b="1" dirty="0">
                <a:solidFill>
                  <a:srgbClr val="12734E"/>
                </a:solidFill>
                <a:latin typeface="맑은 고딕" panose="020B0503020000020004" pitchFamily="50" charset="-127"/>
              </a:rPr>
              <a:t>   03. </a:t>
            </a:r>
            <a:r>
              <a:rPr lang="ko-KR" altLang="en-US" sz="2400" b="1" dirty="0">
                <a:solidFill>
                  <a:srgbClr val="12734E"/>
                </a:solidFill>
                <a:latin typeface="맑은 고딕" panose="020B0503020000020004" pitchFamily="50" charset="-127"/>
              </a:rPr>
              <a:t>지도 위에 마커와 텍스트 표시</a:t>
            </a:r>
            <a:endParaRPr lang="en-US" altLang="ko-KR" sz="2400" b="1" dirty="0">
              <a:solidFill>
                <a:srgbClr val="12734E"/>
              </a:solidFill>
              <a:latin typeface="맑은 고딕" panose="020B0503020000020004" pitchFamily="50" charset="-127"/>
            </a:endParaRPr>
          </a:p>
          <a:p>
            <a:pPr eaLnBrk="1" hangingPunct="1">
              <a:lnSpc>
                <a:spcPct val="200000"/>
              </a:lnSpc>
              <a:defRPr/>
            </a:pPr>
            <a:r>
              <a:rPr lang="en-US" altLang="ko-KR" sz="2400" b="1" dirty="0">
                <a:solidFill>
                  <a:srgbClr val="12734E"/>
                </a:solidFill>
                <a:latin typeface="맑은 고딕" panose="020B0503020000020004" pitchFamily="50" charset="-127"/>
              </a:rPr>
              <a:t>   04. </a:t>
            </a:r>
            <a:r>
              <a:rPr lang="ko-KR" altLang="en-US" sz="2400" b="1" dirty="0">
                <a:solidFill>
                  <a:srgbClr val="12734E"/>
                </a:solidFill>
                <a:latin typeface="맑은 고딕" panose="020B0503020000020004" pitchFamily="50" charset="-127"/>
              </a:rPr>
              <a:t>지도 위에 데이터 표시</a:t>
            </a:r>
            <a:endParaRPr lang="en-US" altLang="ko-KR" sz="2800" b="1" dirty="0">
              <a:solidFill>
                <a:srgbClr val="12734E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6240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 userDrawn="1"/>
        </p:nvSpPr>
        <p:spPr bwMode="auto">
          <a:xfrm>
            <a:off x="719101" y="3412604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/>
          </a:p>
        </p:txBody>
      </p:sp>
      <p:sp>
        <p:nvSpPr>
          <p:cNvPr id="8" name="텍스트 개체 틀 6"/>
          <p:cNvSpPr>
            <a:spLocks noGrp="1"/>
          </p:cNvSpPr>
          <p:nvPr userDrawn="1"/>
        </p:nvSpPr>
        <p:spPr bwMode="auto">
          <a:xfrm>
            <a:off x="719101" y="2348880"/>
            <a:ext cx="7704856" cy="93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ko-KR" altLang="en-US" dirty="0"/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19572" y="3412604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4800" b="1">
                <a:solidFill>
                  <a:srgbClr val="12734E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719572" y="2348880"/>
            <a:ext cx="7704856" cy="93893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Tx/>
              <a:buNone/>
              <a:defRPr sz="5400" b="1">
                <a:solidFill>
                  <a:srgbClr val="12734E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>
            <a:extLst>
              <a:ext uri="{FF2B5EF4-FFF2-40B4-BE49-F238E27FC236}">
                <a16:creationId xmlns:a16="http://schemas.microsoft.com/office/drawing/2014/main" id="{4824C2B9-03DC-4A6D-8F5B-D008C6A4D3CD}"/>
              </a:ext>
            </a:extLst>
          </p:cNvPr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9A5F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377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3"/>
          <p:cNvSpPr>
            <a:spLocks noChangeArrowheads="1"/>
          </p:cNvSpPr>
          <p:nvPr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/37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35744"/>
            <a:ext cx="7785100" cy="474662"/>
          </a:xfrm>
        </p:spPr>
        <p:txBody>
          <a:bodyPr>
            <a:noAutofit/>
          </a:bodyPr>
          <a:lstStyle>
            <a:lvl1pPr algn="l">
              <a:defRPr sz="2000" b="1" spc="-100" baseline="0">
                <a:solidFill>
                  <a:srgbClr val="4F784C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Rectangle 440">
            <a:extLst>
              <a:ext uri="{FF2B5EF4-FFF2-40B4-BE49-F238E27FC236}">
                <a16:creationId xmlns:a16="http://schemas.microsoft.com/office/drawing/2014/main" id="{7E3BC608-A5E9-443A-B16B-3F56EC9A50D0}"/>
              </a:ext>
            </a:extLst>
          </p:cNvPr>
          <p:cNvSpPr>
            <a:spLocks noChangeArrowheads="1"/>
          </p:cNvSpPr>
          <p:nvPr userDrawn="1"/>
        </p:nvSpPr>
        <p:spPr bwMode="invGray">
          <a:xfrm flipV="1">
            <a:off x="0" y="533399"/>
            <a:ext cx="9144000" cy="4571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481C1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D4054ABA-CA9F-4DF7-94A3-0F155D3918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6535" y="774420"/>
            <a:ext cx="8370929" cy="5624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800">
                <a:solidFill>
                  <a:srgbClr val="437361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92D050"/>
                </a:solidFill>
              </a:defRPr>
            </a:lvl2pPr>
            <a:lvl3pPr marL="1200150" indent="-285750">
              <a:buFont typeface="Wingdings" panose="05000000000000000000" pitchFamily="2" charset="2"/>
              <a:buChar char="§"/>
              <a:defRPr sz="1400"/>
            </a:lvl3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138230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본문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3"/>
          <p:cNvSpPr>
            <a:spLocks noChangeArrowheads="1"/>
          </p:cNvSpPr>
          <p:nvPr/>
        </p:nvSpPr>
        <p:spPr bwMode="gray">
          <a:xfrm>
            <a:off x="8410574" y="6643688"/>
            <a:ext cx="733425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/37</a:t>
            </a: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D4054ABA-CA9F-4DF7-94A3-0F155D3918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6535" y="774420"/>
            <a:ext cx="8370929" cy="5624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800">
                <a:solidFill>
                  <a:srgbClr val="437361"/>
                </a:solidFill>
              </a:defRPr>
            </a:lvl1pPr>
            <a:lvl2pPr marL="457200" indent="0">
              <a:buFontTx/>
              <a:buNone/>
              <a:defRPr sz="1600">
                <a:solidFill>
                  <a:srgbClr val="92D050"/>
                </a:solidFill>
              </a:defRPr>
            </a:lvl2pPr>
            <a:lvl3pPr marL="1200150" indent="-285750">
              <a:buFont typeface="Wingdings" panose="05000000000000000000" pitchFamily="2" charset="2"/>
              <a:buChar char="§"/>
              <a:defRPr sz="1400"/>
            </a:lvl3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7" name="제목 9">
            <a:extLst>
              <a:ext uri="{FF2B5EF4-FFF2-40B4-BE49-F238E27FC236}">
                <a16:creationId xmlns:a16="http://schemas.microsoft.com/office/drawing/2014/main" id="{FDEFBDDB-B352-4852-9C45-8785FF5EF8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" y="35744"/>
            <a:ext cx="7785100" cy="474662"/>
          </a:xfrm>
        </p:spPr>
        <p:txBody>
          <a:bodyPr>
            <a:noAutofit/>
          </a:bodyPr>
          <a:lstStyle>
            <a:lvl1pPr algn="l">
              <a:defRPr sz="1600" b="1" spc="-100" baseline="0">
                <a:solidFill>
                  <a:srgbClr val="C00000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여기서 잠깐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724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127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12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5631234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WordArt 3"/>
          <p:cNvSpPr>
            <a:spLocks noChangeArrowheads="1" noChangeShapeType="1" noTextEdit="1"/>
          </p:cNvSpPr>
          <p:nvPr userDrawn="1"/>
        </p:nvSpPr>
        <p:spPr bwMode="gray">
          <a:xfrm>
            <a:off x="2123728" y="2492896"/>
            <a:ext cx="4724400" cy="609600"/>
          </a:xfrm>
          <a:prstGeom prst="rect">
            <a:avLst/>
          </a:prstGeom>
          <a:noFill/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cap="none" spc="0" dirty="0">
                <a:ln w="18415" cmpd="sng">
                  <a:noFill/>
                  <a:prstDash val="solid"/>
                </a:ln>
                <a:solidFill>
                  <a:srgbClr val="12734E"/>
                </a:solidFill>
                <a:effectLst/>
                <a:latin typeface="Verdana"/>
                <a:cs typeface="+mn-cs"/>
              </a:rPr>
              <a:t>Thank You !</a:t>
            </a:r>
            <a:endParaRPr lang="ko-KR" altLang="en-US" sz="5400" b="1" kern="10" cap="none" spc="0" dirty="0">
              <a:ln w="18415" cmpd="sng">
                <a:noFill/>
                <a:prstDash val="solid"/>
              </a:ln>
              <a:solidFill>
                <a:srgbClr val="12734E"/>
              </a:solidFill>
              <a:effectLst/>
              <a:latin typeface="Verdana"/>
              <a:cs typeface="+mn-cs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3084943" y="6309320"/>
            <a:ext cx="28328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Copyright© 2019 </a:t>
            </a:r>
            <a:r>
              <a:rPr lang="en-US" altLang="ko-KR" sz="1100" b="1" dirty="0" err="1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Hanbit</a:t>
            </a: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Adobe Kaiti Std R" panose="02020400000000000000" pitchFamily="18" charset="-128"/>
                <a:ea typeface="Adobe Kaiti Std R" panose="02020400000000000000" pitchFamily="18" charset="-128"/>
              </a:rPr>
              <a:t>All rights reserved.</a:t>
            </a:r>
            <a:endParaRPr lang="ko-KR" altLang="ko-KR" sz="1100" b="1" dirty="0">
              <a:solidFill>
                <a:schemeClr val="bg1"/>
              </a:solidFill>
              <a:latin typeface="Adobe Kaiti Std R" panose="02020400000000000000" pitchFamily="18" charset="-128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2927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61F458D1-4ECC-4CAE-8F2D-89819817AE69}"/>
              </a:ext>
            </a:extLst>
          </p:cNvPr>
          <p:cNvSpPr/>
          <p:nvPr/>
        </p:nvSpPr>
        <p:spPr>
          <a:xfrm flipV="1">
            <a:off x="0" y="6128586"/>
            <a:ext cx="9144000" cy="4571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dirty="0"/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11" name="그림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3189" y="360363"/>
            <a:ext cx="1059872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3457" y="414531"/>
            <a:ext cx="2826261" cy="2609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9087" y="3429802"/>
            <a:ext cx="4913938" cy="17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제목 13">
            <a:extLst>
              <a:ext uri="{FF2B5EF4-FFF2-40B4-BE49-F238E27FC236}">
                <a16:creationId xmlns:a16="http://schemas.microsoft.com/office/drawing/2014/main" id="{F22CECF2-C3E0-4E93-AFDA-E687302D045B}"/>
              </a:ext>
            </a:extLst>
          </p:cNvPr>
          <p:cNvSpPr txBox="1">
            <a:spLocks/>
          </p:cNvSpPr>
          <p:nvPr/>
        </p:nvSpPr>
        <p:spPr bwMode="auto">
          <a:xfrm>
            <a:off x="323850" y="5373018"/>
            <a:ext cx="29464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defRPr/>
            </a:pPr>
            <a:r>
              <a:rPr lang="ko-KR" altLang="en-US" sz="2000" b="1" dirty="0">
                <a:solidFill>
                  <a:schemeClr val="tx1"/>
                </a:solidFill>
                <a:latin typeface="+mj-ea"/>
              </a:rPr>
              <a:t>감사합니다</a:t>
            </a:r>
            <a:r>
              <a:rPr lang="en-US" altLang="ko-KR" sz="2000" b="1" dirty="0">
                <a:solidFill>
                  <a:schemeClr val="tx1"/>
                </a:solidFill>
                <a:latin typeface="+mj-ea"/>
              </a:rPr>
              <a:t>.</a:t>
            </a:r>
            <a:endParaRPr lang="ko-KR" altLang="en-US" sz="2000" b="1" dirty="0">
              <a:solidFill>
                <a:schemeClr val="tx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20084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2FD9B6-DC5A-4644-B01F-335E6DD2CDD1}" type="datetimeFigureOut">
              <a:rPr lang="ko-KR" altLang="en-US" smtClean="0"/>
              <a:pPr/>
              <a:t>2019-08-20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C740F2-65F4-46F1-8462-F5CEAE10BBF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8358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24" r:id="rId3"/>
    <p:sldLayoutId id="2147483719" r:id="rId4"/>
    <p:sldLayoutId id="2147483722" r:id="rId5"/>
    <p:sldLayoutId id="2147483723" r:id="rId6"/>
    <p:sldLayoutId id="2147483721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16360" y="5265122"/>
            <a:ext cx="8229600" cy="1332230"/>
          </a:xfrm>
        </p:spPr>
        <p:txBody>
          <a:bodyPr/>
          <a:lstStyle/>
          <a:p>
            <a:r>
              <a:rPr lang="en-US" altLang="ko-KR" dirty="0"/>
              <a:t>Chapter 09. </a:t>
            </a:r>
            <a:r>
              <a:rPr lang="ko-KR" altLang="en-US" dirty="0"/>
              <a:t>지도와 데이터</a:t>
            </a:r>
          </a:p>
        </p:txBody>
      </p:sp>
    </p:spTree>
    <p:extLst>
      <p:ext uri="{BB962C8B-B14F-4D97-AF65-F5344CB8AC3E}">
        <p14:creationId xmlns:p14="http://schemas.microsoft.com/office/powerpoint/2010/main" val="250776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FFE0BB3-17AE-4C82-AB52-962219832F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특정 지역의 지도 보기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678B3D-21CB-400E-943A-85D1D0F04B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u="sng" dirty="0"/>
              <a:t>Section 02</a:t>
            </a:r>
            <a:endParaRPr lang="ko-KR" altLang="en-US" u="sng" dirty="0"/>
          </a:p>
        </p:txBody>
      </p:sp>
    </p:spTree>
    <p:extLst>
      <p:ext uri="{BB962C8B-B14F-4D97-AF65-F5344CB8AC3E}">
        <p14:creationId xmlns:p14="http://schemas.microsoft.com/office/powerpoint/2010/main" val="327878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특정 지역의 지도 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431540" y="728780"/>
            <a:ext cx="8550950" cy="5670550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b="1" dirty="0">
                <a:solidFill>
                  <a:srgbClr val="437361"/>
                </a:solidFill>
              </a:rPr>
              <a:t>1. </a:t>
            </a:r>
            <a:r>
              <a:rPr lang="ko-KR" altLang="en-US" sz="2000" b="1" dirty="0">
                <a:solidFill>
                  <a:srgbClr val="437361"/>
                </a:solidFill>
              </a:rPr>
              <a:t>서울시 종로구 근방의 지도 보기</a:t>
            </a:r>
            <a:endParaRPr lang="en-US" altLang="ko-KR" sz="2000" b="1" dirty="0">
              <a:solidFill>
                <a:srgbClr val="437361"/>
              </a:solidFill>
            </a:endParaRPr>
          </a:p>
          <a:p>
            <a:pPr marL="457200" lvl="1" indent="0">
              <a:buNone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D4ACBD5-9932-424D-AA3E-D9E244E552B4}"/>
              </a:ext>
            </a:extLst>
          </p:cNvPr>
          <p:cNvSpPr/>
          <p:nvPr/>
        </p:nvSpPr>
        <p:spPr>
          <a:xfrm>
            <a:off x="841643" y="1268761"/>
            <a:ext cx="1035115" cy="4736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8180CB-C841-4828-A923-79AA8976D197}"/>
              </a:ext>
            </a:extLst>
          </p:cNvPr>
          <p:cNvSpPr/>
          <p:nvPr/>
        </p:nvSpPr>
        <p:spPr>
          <a:xfrm>
            <a:off x="841643" y="1742450"/>
            <a:ext cx="7443269" cy="2451635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592B3A-7100-49A6-A6DF-CAA5C92B67FC}"/>
              </a:ext>
            </a:extLst>
          </p:cNvPr>
          <p:cNvSpPr txBox="1"/>
          <p:nvPr/>
        </p:nvSpPr>
        <p:spPr>
          <a:xfrm>
            <a:off x="813092" y="1336329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코드 </a:t>
            </a:r>
            <a:r>
              <a:rPr lang="en-US" altLang="ko-KR" sz="1600" dirty="0"/>
              <a:t>9-1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A7AC7C-957F-42C2-B52F-37694EA1BB3B}"/>
              </a:ext>
            </a:extLst>
          </p:cNvPr>
          <p:cNvSpPr txBox="1"/>
          <p:nvPr/>
        </p:nvSpPr>
        <p:spPr>
          <a:xfrm>
            <a:off x="898440" y="1792805"/>
            <a:ext cx="70939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library(</a:t>
            </a:r>
            <a:r>
              <a:rPr lang="en-US" altLang="ko-KR" sz="1600" dirty="0" err="1"/>
              <a:t>ggmap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 err="1"/>
              <a:t>register_google</a:t>
            </a:r>
            <a:r>
              <a:rPr lang="en-US" altLang="ko-KR" sz="1600" dirty="0"/>
              <a:t>(key='</a:t>
            </a:r>
            <a:r>
              <a:rPr lang="en-US" altLang="ko-KR" sz="1600" dirty="0" err="1"/>
              <a:t>AIzaSyCK</a:t>
            </a:r>
            <a:r>
              <a:rPr lang="en-US" altLang="ko-KR" sz="1600" dirty="0"/>
              <a:t>...E9urxjSpPOA’) 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 err="1">
                <a:solidFill>
                  <a:srgbClr val="4F784C"/>
                </a:solidFill>
              </a:rPr>
              <a:t>구글키</a:t>
            </a:r>
            <a:r>
              <a:rPr lang="ko-KR" altLang="en-US" sz="1600" dirty="0">
                <a:solidFill>
                  <a:srgbClr val="4F784C"/>
                </a:solidFill>
              </a:rPr>
              <a:t> 등록</a:t>
            </a:r>
            <a:endParaRPr lang="en-US" altLang="ko-KR" sz="1600" dirty="0">
              <a:solidFill>
                <a:srgbClr val="4F784C"/>
              </a:solidFill>
            </a:endParaRPr>
          </a:p>
          <a:p>
            <a:endParaRPr lang="ko-KR" altLang="en-US" sz="1600" dirty="0"/>
          </a:p>
          <a:p>
            <a:r>
              <a:rPr lang="en-US" altLang="ko-KR" sz="1600" dirty="0" err="1"/>
              <a:t>gc</a:t>
            </a:r>
            <a:r>
              <a:rPr lang="en-US" altLang="ko-KR" sz="1600" dirty="0"/>
              <a:t> &lt;- geocode(enc2utf8("</a:t>
            </a:r>
            <a:r>
              <a:rPr lang="ko-KR" altLang="en-US" sz="1600" dirty="0"/>
              <a:t>종로구</a:t>
            </a:r>
            <a:r>
              <a:rPr lang="en-US" altLang="ko-KR" sz="1600" dirty="0"/>
              <a:t>")) 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지점의 경도 위도</a:t>
            </a:r>
          </a:p>
          <a:p>
            <a:r>
              <a:rPr lang="en-US" altLang="ko-KR" sz="1600" dirty="0" err="1"/>
              <a:t>gc</a:t>
            </a:r>
            <a:endParaRPr lang="en-US" altLang="ko-KR" sz="1600" dirty="0"/>
          </a:p>
          <a:p>
            <a:r>
              <a:rPr lang="en-US" altLang="ko-KR" sz="1600" dirty="0" err="1"/>
              <a:t>cen</a:t>
            </a:r>
            <a:r>
              <a:rPr lang="en-US" altLang="ko-KR" sz="1600" dirty="0"/>
              <a:t> &lt;- </a:t>
            </a:r>
            <a:r>
              <a:rPr lang="en-US" altLang="ko-KR" sz="1600" dirty="0" err="1"/>
              <a:t>as.numeric</a:t>
            </a:r>
            <a:r>
              <a:rPr lang="en-US" altLang="ko-KR" sz="1600" dirty="0"/>
              <a:t>(</a:t>
            </a:r>
            <a:r>
              <a:rPr lang="en-US" altLang="ko-KR" sz="1600" dirty="0" err="1"/>
              <a:t>gc</a:t>
            </a:r>
            <a:r>
              <a:rPr lang="en-US" altLang="ko-KR" sz="1600" dirty="0"/>
              <a:t>) 	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경도 위도를 숫자로</a:t>
            </a:r>
          </a:p>
          <a:p>
            <a:r>
              <a:rPr lang="en-US" altLang="ko-KR" sz="1600" dirty="0" err="1"/>
              <a:t>cen</a:t>
            </a:r>
            <a:endParaRPr lang="en-US" altLang="ko-KR" sz="1600" dirty="0"/>
          </a:p>
          <a:p>
            <a:r>
              <a:rPr lang="en-US" altLang="ko-KR" sz="1600" dirty="0"/>
              <a:t>map &lt;- </a:t>
            </a:r>
            <a:r>
              <a:rPr lang="en-US" altLang="ko-KR" sz="1600" dirty="0" err="1"/>
              <a:t>get_googlemap</a:t>
            </a:r>
            <a:r>
              <a:rPr lang="en-US" altLang="ko-KR" sz="1600" dirty="0"/>
              <a:t>(center=</a:t>
            </a:r>
            <a:r>
              <a:rPr lang="en-US" altLang="ko-KR" sz="1600" dirty="0" err="1"/>
              <a:t>cen</a:t>
            </a:r>
            <a:r>
              <a:rPr lang="en-US" altLang="ko-KR" sz="1600" dirty="0"/>
              <a:t>) 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지도 생성</a:t>
            </a:r>
          </a:p>
          <a:p>
            <a:r>
              <a:rPr lang="en-US" altLang="ko-KR" sz="1600" dirty="0" err="1"/>
              <a:t>ggmap</a:t>
            </a:r>
            <a:r>
              <a:rPr lang="en-US" altLang="ko-KR" sz="1600" dirty="0"/>
              <a:t>(map) 		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지도 화면에 보이기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FDBEC2-256F-4E42-AAED-89618AA4B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477" y="4203055"/>
            <a:ext cx="7433863" cy="7926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C4C63CA-5FBC-4B21-8DE5-2B30EC8E2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77" y="4926612"/>
            <a:ext cx="7433863" cy="183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82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특정 지역의 지도 보기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2308993-2E79-4CDF-A6AD-48896340B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68" y="1178750"/>
            <a:ext cx="7433863" cy="9050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09BD98-6CC0-49BE-9191-3A68C9D97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68" y="2082445"/>
            <a:ext cx="7433863" cy="8781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C70936-7943-42FC-A560-CFF7868DC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068" y="2888940"/>
            <a:ext cx="7433863" cy="315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88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특정 지역의 지도 보기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B09BD98-6CC0-49BE-9191-3A68C9D97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68" y="2082445"/>
            <a:ext cx="7433863" cy="87819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AF7BDFB-1624-425A-8B11-B17B60924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68" y="1318481"/>
            <a:ext cx="7484983" cy="370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999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특정 지역의 지도 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A53860-D1A5-43A2-AC5E-910D51906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70" y="773705"/>
            <a:ext cx="5654245" cy="59310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D4A1F0-1B58-46C9-B38D-F0F79DC0B666}"/>
              </a:ext>
            </a:extLst>
          </p:cNvPr>
          <p:cNvSpPr txBox="1"/>
          <p:nvPr/>
        </p:nvSpPr>
        <p:spPr>
          <a:xfrm>
            <a:off x="5832140" y="5794292"/>
            <a:ext cx="3139558" cy="58000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100" b="1" dirty="0">
                <a:solidFill>
                  <a:srgbClr val="12734E"/>
                </a:solidFill>
                <a:latin typeface="+mn-ea"/>
                <a:ea typeface="+mn-ea"/>
              </a:rPr>
              <a:t>그림 </a:t>
            </a:r>
            <a:r>
              <a:rPr lang="en-US" altLang="ko-KR" sz="1100" b="1" dirty="0">
                <a:solidFill>
                  <a:srgbClr val="12734E"/>
                </a:solidFill>
                <a:latin typeface="+mn-ea"/>
              </a:rPr>
              <a:t>9</a:t>
            </a:r>
            <a:r>
              <a:rPr lang="en-US" altLang="ko-KR" sz="1100" b="1" dirty="0">
                <a:solidFill>
                  <a:srgbClr val="12734E"/>
                </a:solidFill>
                <a:latin typeface="+mn-ea"/>
                <a:ea typeface="+mn-ea"/>
              </a:rPr>
              <a:t>-5 </a:t>
            </a:r>
            <a:r>
              <a:rPr lang="ko-KR" altLang="en-US" sz="1100" b="1" dirty="0" err="1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구글맵의</a:t>
            </a:r>
            <a:r>
              <a:rPr lang="ko-KR" altLang="en-US" sz="11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유형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ko-KR" altLang="en-US" sz="11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75214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515" y="37324"/>
            <a:ext cx="7785100" cy="474662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특정 지역의 지도 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431540" y="728780"/>
            <a:ext cx="8550950" cy="5670550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b="1" dirty="0">
                <a:solidFill>
                  <a:srgbClr val="437361"/>
                </a:solidFill>
              </a:rPr>
              <a:t>2. </a:t>
            </a:r>
            <a:r>
              <a:rPr lang="ko-KR" altLang="en-US" sz="2000" b="1" dirty="0">
                <a:solidFill>
                  <a:srgbClr val="437361"/>
                </a:solidFill>
              </a:rPr>
              <a:t>설악산 근방의 지도 보기</a:t>
            </a:r>
            <a:endParaRPr lang="en-US" altLang="ko-KR" sz="2000" b="1" dirty="0">
              <a:solidFill>
                <a:srgbClr val="437361"/>
              </a:solidFill>
            </a:endParaRPr>
          </a:p>
          <a:p>
            <a:pPr marL="0" indent="0">
              <a:buNone/>
            </a:pPr>
            <a:r>
              <a:rPr lang="ko-KR" altLang="en-US" sz="1600" b="1" dirty="0">
                <a:solidFill>
                  <a:schemeClr val="accent3"/>
                </a:solidFill>
              </a:rPr>
              <a:t>   </a:t>
            </a:r>
            <a:endParaRPr lang="en-US" altLang="ko-KR" sz="1400" dirty="0"/>
          </a:p>
          <a:p>
            <a:pPr marL="857250" lvl="2" indent="0">
              <a:buNone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7770A0-C355-4E84-8991-596CF3F0F682}"/>
              </a:ext>
            </a:extLst>
          </p:cNvPr>
          <p:cNvSpPr/>
          <p:nvPr/>
        </p:nvSpPr>
        <p:spPr>
          <a:xfrm>
            <a:off x="841643" y="1403775"/>
            <a:ext cx="1035115" cy="4736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0C0962-C91F-4372-8E85-886B3085115B}"/>
              </a:ext>
            </a:extLst>
          </p:cNvPr>
          <p:cNvSpPr/>
          <p:nvPr/>
        </p:nvSpPr>
        <p:spPr>
          <a:xfrm>
            <a:off x="841643" y="1877464"/>
            <a:ext cx="7443269" cy="2721666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5DEE44-F40F-4D90-98A1-A4537FAAB5B5}"/>
              </a:ext>
            </a:extLst>
          </p:cNvPr>
          <p:cNvSpPr txBox="1"/>
          <p:nvPr/>
        </p:nvSpPr>
        <p:spPr>
          <a:xfrm>
            <a:off x="813092" y="1471343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코드 </a:t>
            </a:r>
            <a:r>
              <a:rPr lang="en-US" altLang="ko-KR" sz="1600" dirty="0"/>
              <a:t>9-2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B2B906-94CB-4567-A268-29239D80DFDD}"/>
              </a:ext>
            </a:extLst>
          </p:cNvPr>
          <p:cNvSpPr txBox="1"/>
          <p:nvPr/>
        </p:nvSpPr>
        <p:spPr>
          <a:xfrm>
            <a:off x="898440" y="1927819"/>
            <a:ext cx="70939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4F784C"/>
                </a:solidFill>
              </a:rPr>
              <a:t># library(</a:t>
            </a:r>
            <a:r>
              <a:rPr lang="en-US" altLang="ko-KR" sz="1600" dirty="0" err="1">
                <a:solidFill>
                  <a:srgbClr val="4F784C"/>
                </a:solidFill>
              </a:rPr>
              <a:t>ggmap</a:t>
            </a:r>
            <a:r>
              <a:rPr lang="en-US" altLang="ko-KR" sz="1600" dirty="0">
                <a:solidFill>
                  <a:srgbClr val="4F784C"/>
                </a:solidFill>
              </a:rPr>
              <a:t>)</a:t>
            </a:r>
          </a:p>
          <a:p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en-US" altLang="ko-KR" sz="1600" dirty="0" err="1">
                <a:solidFill>
                  <a:srgbClr val="4F784C"/>
                </a:solidFill>
              </a:rPr>
              <a:t>register_google</a:t>
            </a:r>
            <a:r>
              <a:rPr lang="en-US" altLang="ko-KR" sz="1600" dirty="0">
                <a:solidFill>
                  <a:srgbClr val="4F784C"/>
                </a:solidFill>
              </a:rPr>
              <a:t>(key='</a:t>
            </a:r>
            <a:r>
              <a:rPr lang="en-US" altLang="ko-KR" sz="1600" dirty="0" err="1">
                <a:solidFill>
                  <a:srgbClr val="4F784C"/>
                </a:solidFill>
              </a:rPr>
              <a:t>AIzaSyCK</a:t>
            </a:r>
            <a:r>
              <a:rPr lang="en-US" altLang="ko-KR" sz="1600" dirty="0">
                <a:solidFill>
                  <a:srgbClr val="4F784C"/>
                </a:solidFill>
              </a:rPr>
              <a:t>...E9urxjSpPOA’) 	# </a:t>
            </a:r>
            <a:r>
              <a:rPr lang="ko-KR" altLang="en-US" sz="1600" dirty="0" err="1">
                <a:solidFill>
                  <a:srgbClr val="4F784C"/>
                </a:solidFill>
              </a:rPr>
              <a:t>구글키</a:t>
            </a:r>
            <a:r>
              <a:rPr lang="ko-KR" altLang="en-US" sz="1600" dirty="0">
                <a:solidFill>
                  <a:srgbClr val="4F784C"/>
                </a:solidFill>
              </a:rPr>
              <a:t> 등록</a:t>
            </a:r>
            <a:endParaRPr lang="en-US" altLang="ko-KR" sz="1600" dirty="0">
              <a:solidFill>
                <a:srgbClr val="4F784C"/>
              </a:solidFill>
            </a:endParaRPr>
          </a:p>
          <a:p>
            <a:endParaRPr lang="ko-KR" altLang="en-US" sz="1600" dirty="0"/>
          </a:p>
          <a:p>
            <a:r>
              <a:rPr lang="en-US" altLang="ko-KR" sz="1600" dirty="0" err="1"/>
              <a:t>gc</a:t>
            </a:r>
            <a:r>
              <a:rPr lang="en-US" altLang="ko-KR" sz="1600" dirty="0"/>
              <a:t> &lt;- geocode(enc2utf8("</a:t>
            </a:r>
            <a:r>
              <a:rPr lang="ko-KR" altLang="en-US" sz="1600" dirty="0"/>
              <a:t>설악산</a:t>
            </a:r>
            <a:r>
              <a:rPr lang="en-US" altLang="ko-KR" sz="1600" dirty="0"/>
              <a:t>")) 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지점의 경도 위도</a:t>
            </a:r>
          </a:p>
          <a:p>
            <a:r>
              <a:rPr lang="en-US" altLang="ko-KR" sz="1600" dirty="0" err="1"/>
              <a:t>cen</a:t>
            </a:r>
            <a:r>
              <a:rPr lang="en-US" altLang="ko-KR" sz="1600" dirty="0"/>
              <a:t> &lt;- </a:t>
            </a:r>
            <a:r>
              <a:rPr lang="en-US" altLang="ko-KR" sz="1600" dirty="0" err="1"/>
              <a:t>as.numeric</a:t>
            </a:r>
            <a:r>
              <a:rPr lang="en-US" altLang="ko-KR" sz="1600" dirty="0"/>
              <a:t>(</a:t>
            </a:r>
            <a:r>
              <a:rPr lang="en-US" altLang="ko-KR" sz="1600" dirty="0" err="1"/>
              <a:t>gc</a:t>
            </a:r>
            <a:r>
              <a:rPr lang="en-US" altLang="ko-KR" sz="1600" dirty="0"/>
              <a:t>) 	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경도 위도를 숫자로</a:t>
            </a:r>
          </a:p>
          <a:p>
            <a:r>
              <a:rPr lang="en-US" altLang="ko-KR" sz="1600" dirty="0"/>
              <a:t>map &lt;- </a:t>
            </a:r>
            <a:r>
              <a:rPr lang="en-US" altLang="ko-KR" sz="1600" dirty="0" err="1"/>
              <a:t>get_googlemap</a:t>
            </a:r>
            <a:r>
              <a:rPr lang="en-US" altLang="ko-KR" sz="1600" dirty="0"/>
              <a:t>(center=</a:t>
            </a:r>
            <a:r>
              <a:rPr lang="en-US" altLang="ko-KR" sz="1600" dirty="0" err="1"/>
              <a:t>cen</a:t>
            </a:r>
            <a:r>
              <a:rPr lang="en-US" altLang="ko-KR" sz="1600" dirty="0"/>
              <a:t>, 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지도의 중심점 좌표</a:t>
            </a:r>
          </a:p>
          <a:p>
            <a:r>
              <a:rPr lang="ko-KR" altLang="en-US" sz="1600" dirty="0"/>
              <a:t> </a:t>
            </a:r>
            <a:r>
              <a:rPr lang="en-US" altLang="ko-KR" sz="1600" dirty="0"/>
              <a:t>	zoom=9, 		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지도 확대 정도</a:t>
            </a:r>
            <a:endParaRPr lang="en-US" altLang="ko-KR" sz="1600" dirty="0">
              <a:solidFill>
                <a:srgbClr val="4F784C"/>
              </a:solidFill>
            </a:endParaRPr>
          </a:p>
          <a:p>
            <a:r>
              <a:rPr lang="en-US" altLang="ko-KR" sz="1600" dirty="0">
                <a:solidFill>
                  <a:srgbClr val="4F784C"/>
                </a:solidFill>
              </a:rPr>
              <a:t>	</a:t>
            </a:r>
            <a:r>
              <a:rPr lang="en-US" altLang="ko-KR" sz="1600" dirty="0"/>
              <a:t>size=c(640,640), </a:t>
            </a:r>
            <a:r>
              <a:rPr lang="en-US" altLang="ko-KR" sz="1600" dirty="0">
                <a:solidFill>
                  <a:srgbClr val="4F784C"/>
                </a:solidFill>
              </a:rPr>
              <a:t>			# </a:t>
            </a:r>
            <a:r>
              <a:rPr lang="ko-KR" altLang="en-US" sz="1600" dirty="0">
                <a:solidFill>
                  <a:srgbClr val="4F784C"/>
                </a:solidFill>
              </a:rPr>
              <a:t>지도의 크기</a:t>
            </a:r>
          </a:p>
          <a:p>
            <a:r>
              <a:rPr lang="ko-KR" altLang="en-US" sz="1600" dirty="0">
                <a:solidFill>
                  <a:srgbClr val="4F784C"/>
                </a:solidFill>
              </a:rPr>
              <a:t> </a:t>
            </a:r>
            <a:r>
              <a:rPr lang="en-US" altLang="ko-KR" sz="1600" dirty="0">
                <a:solidFill>
                  <a:srgbClr val="4F784C"/>
                </a:solidFill>
              </a:rPr>
              <a:t>	</a:t>
            </a:r>
            <a:r>
              <a:rPr lang="en-US" altLang="ko-KR" sz="1600" dirty="0" err="1"/>
              <a:t>maptype</a:t>
            </a:r>
            <a:r>
              <a:rPr lang="en-US" altLang="ko-KR" sz="1600" dirty="0"/>
              <a:t>="roadmap") </a:t>
            </a:r>
            <a:r>
              <a:rPr lang="en-US" altLang="ko-KR" sz="1600" dirty="0">
                <a:solidFill>
                  <a:srgbClr val="4F784C"/>
                </a:solidFill>
              </a:rPr>
              <a:t>		# </a:t>
            </a:r>
            <a:r>
              <a:rPr lang="ko-KR" altLang="en-US" sz="1600" dirty="0">
                <a:solidFill>
                  <a:srgbClr val="4F784C"/>
                </a:solidFill>
              </a:rPr>
              <a:t>지도의 유형</a:t>
            </a:r>
          </a:p>
          <a:p>
            <a:r>
              <a:rPr lang="en-US" altLang="ko-KR" sz="1600" dirty="0" err="1"/>
              <a:t>ggmap</a:t>
            </a:r>
            <a:r>
              <a:rPr lang="en-US" altLang="ko-KR" sz="1600" dirty="0"/>
              <a:t>(map) </a:t>
            </a:r>
            <a:r>
              <a:rPr lang="en-US" altLang="ko-KR" sz="1600" dirty="0">
                <a:solidFill>
                  <a:srgbClr val="4F784C"/>
                </a:solidFill>
              </a:rPr>
              <a:t>				# </a:t>
            </a:r>
            <a:r>
              <a:rPr lang="ko-KR" altLang="en-US" sz="1600" dirty="0">
                <a:solidFill>
                  <a:srgbClr val="4F784C"/>
                </a:solidFill>
              </a:rPr>
              <a:t>지도 화면에 보이기</a:t>
            </a:r>
          </a:p>
        </p:txBody>
      </p:sp>
    </p:spTree>
    <p:extLst>
      <p:ext uri="{BB962C8B-B14F-4D97-AF65-F5344CB8AC3E}">
        <p14:creationId xmlns:p14="http://schemas.microsoft.com/office/powerpoint/2010/main" val="278117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특정 지역의 지도 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296525" y="593725"/>
            <a:ext cx="8550950" cy="5670550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b="1" dirty="0">
                <a:solidFill>
                  <a:schemeClr val="accent3"/>
                </a:solidFill>
              </a:rPr>
              <a:t>   </a:t>
            </a:r>
            <a:endParaRPr lang="en-US" altLang="ko-KR" sz="1400" dirty="0"/>
          </a:p>
          <a:p>
            <a:pPr marL="857250" lvl="2" indent="0">
              <a:buNone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F2EA1B3-C77A-4B46-828C-5C04A34EC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54" y="1313765"/>
            <a:ext cx="7436291" cy="39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23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특정 지역의 지도 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431540" y="728780"/>
            <a:ext cx="8550950" cy="567055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solidFill>
                  <a:srgbClr val="437361"/>
                </a:solidFill>
              </a:rPr>
              <a:t>3. </a:t>
            </a:r>
            <a:r>
              <a:rPr lang="ko-KR" altLang="en-US" sz="2000" b="1" dirty="0">
                <a:solidFill>
                  <a:srgbClr val="4F784C"/>
                </a:solidFill>
              </a:rPr>
              <a:t>경도와 위도 값을 입력하여 지도 보기</a:t>
            </a:r>
            <a:r>
              <a:rPr lang="ko-KR" altLang="en-US" sz="1800" b="1" dirty="0">
                <a:solidFill>
                  <a:schemeClr val="accent3"/>
                </a:solidFill>
              </a:rPr>
              <a:t>   </a:t>
            </a:r>
            <a:endParaRPr lang="en-US" altLang="ko-KR" sz="1800" b="1" dirty="0">
              <a:solidFill>
                <a:schemeClr val="accent3"/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지명으로 지도를 가져올 수도 있고</a:t>
            </a:r>
            <a:r>
              <a:rPr lang="en-US" altLang="ko-KR" sz="1600" dirty="0"/>
              <a:t>, </a:t>
            </a:r>
            <a:r>
              <a:rPr lang="ko-KR" altLang="en-US" sz="1600" dirty="0"/>
              <a:t>경도와 위도의 값으로 지도를 가져올 수도 있음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457200" lvl="1" indent="0">
              <a:buNone/>
            </a:pPr>
            <a:endParaRPr lang="en-US" altLang="ko-KR" sz="1400" dirty="0"/>
          </a:p>
          <a:p>
            <a:pPr marL="857250" lvl="2" indent="0">
              <a:buNone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D760E1E-16E9-4DFC-9660-81C1ECF1C098}"/>
              </a:ext>
            </a:extLst>
          </p:cNvPr>
          <p:cNvSpPr/>
          <p:nvPr/>
        </p:nvSpPr>
        <p:spPr>
          <a:xfrm>
            <a:off x="954156" y="1853825"/>
            <a:ext cx="1035115" cy="4736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C165B86-9F08-4752-A7E3-6EBBFBA2DDC5}"/>
              </a:ext>
            </a:extLst>
          </p:cNvPr>
          <p:cNvSpPr/>
          <p:nvPr/>
        </p:nvSpPr>
        <p:spPr>
          <a:xfrm>
            <a:off x="954156" y="2327514"/>
            <a:ext cx="7443269" cy="1731556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256CC6-6BF7-446C-9893-999F70DBD631}"/>
              </a:ext>
            </a:extLst>
          </p:cNvPr>
          <p:cNvSpPr txBox="1"/>
          <p:nvPr/>
        </p:nvSpPr>
        <p:spPr>
          <a:xfrm>
            <a:off x="925605" y="1921393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코드 </a:t>
            </a:r>
            <a:r>
              <a:rPr lang="en-US" altLang="ko-KR" sz="1600" dirty="0"/>
              <a:t>9-3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891F8B-6301-4D0F-AB7D-0C211DAD5182}"/>
              </a:ext>
            </a:extLst>
          </p:cNvPr>
          <p:cNvSpPr txBox="1"/>
          <p:nvPr/>
        </p:nvSpPr>
        <p:spPr>
          <a:xfrm>
            <a:off x="1010953" y="2377869"/>
            <a:ext cx="70939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4F784C"/>
                </a:solidFill>
              </a:rPr>
              <a:t># library(</a:t>
            </a:r>
            <a:r>
              <a:rPr lang="en-US" altLang="ko-KR" sz="1600" dirty="0" err="1">
                <a:solidFill>
                  <a:srgbClr val="4F784C"/>
                </a:solidFill>
              </a:rPr>
              <a:t>ggmap</a:t>
            </a:r>
            <a:r>
              <a:rPr lang="en-US" altLang="ko-KR" sz="1600" dirty="0">
                <a:solidFill>
                  <a:srgbClr val="4F784C"/>
                </a:solidFill>
              </a:rPr>
              <a:t>)</a:t>
            </a:r>
          </a:p>
          <a:p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en-US" altLang="ko-KR" sz="1600" dirty="0" err="1">
                <a:solidFill>
                  <a:srgbClr val="4F784C"/>
                </a:solidFill>
              </a:rPr>
              <a:t>register_google</a:t>
            </a:r>
            <a:r>
              <a:rPr lang="en-US" altLang="ko-KR" sz="1600" dirty="0">
                <a:solidFill>
                  <a:srgbClr val="4F784C"/>
                </a:solidFill>
              </a:rPr>
              <a:t>(key='</a:t>
            </a:r>
            <a:r>
              <a:rPr lang="en-US" altLang="ko-KR" sz="1600" dirty="0" err="1">
                <a:solidFill>
                  <a:srgbClr val="4F784C"/>
                </a:solidFill>
              </a:rPr>
              <a:t>AIzaSyCK</a:t>
            </a:r>
            <a:r>
              <a:rPr lang="en-US" altLang="ko-KR" sz="1600" dirty="0">
                <a:solidFill>
                  <a:srgbClr val="4F784C"/>
                </a:solidFill>
              </a:rPr>
              <a:t>...E9urxjSpPOA’) 	# </a:t>
            </a:r>
            <a:r>
              <a:rPr lang="ko-KR" altLang="en-US" sz="1600" dirty="0" err="1">
                <a:solidFill>
                  <a:srgbClr val="4F784C"/>
                </a:solidFill>
              </a:rPr>
              <a:t>구글키</a:t>
            </a:r>
            <a:r>
              <a:rPr lang="ko-KR" altLang="en-US" sz="1600" dirty="0">
                <a:solidFill>
                  <a:srgbClr val="4F784C"/>
                </a:solidFill>
              </a:rPr>
              <a:t> 등록</a:t>
            </a:r>
            <a:endParaRPr lang="en-US" altLang="ko-KR" sz="1600" dirty="0">
              <a:solidFill>
                <a:srgbClr val="4F784C"/>
              </a:solidFill>
            </a:endParaRPr>
          </a:p>
          <a:p>
            <a:endParaRPr lang="ko-KR" altLang="en-US" sz="1600" dirty="0">
              <a:solidFill>
                <a:srgbClr val="4F784C"/>
              </a:solidFill>
            </a:endParaRPr>
          </a:p>
          <a:p>
            <a:r>
              <a:rPr lang="en-US" altLang="ko-KR" sz="1600" dirty="0" err="1"/>
              <a:t>cen</a:t>
            </a:r>
            <a:r>
              <a:rPr lang="en-US" altLang="ko-KR" sz="1600" dirty="0"/>
              <a:t> &lt;- c(-118.233248, 34.085015)</a:t>
            </a:r>
          </a:p>
          <a:p>
            <a:r>
              <a:rPr lang="en-US" altLang="ko-KR" sz="1600" dirty="0"/>
              <a:t>map &lt;- </a:t>
            </a:r>
            <a:r>
              <a:rPr lang="en-US" altLang="ko-KR" sz="1600" dirty="0" err="1"/>
              <a:t>get_googlemap</a:t>
            </a:r>
            <a:r>
              <a:rPr lang="en-US" altLang="ko-KR" sz="1600" dirty="0"/>
              <a:t>(center=</a:t>
            </a:r>
            <a:r>
              <a:rPr lang="en-US" altLang="ko-KR" sz="1600" dirty="0" err="1"/>
              <a:t>cen</a:t>
            </a:r>
            <a:r>
              <a:rPr lang="en-US" altLang="ko-KR" sz="1600" dirty="0"/>
              <a:t>) </a:t>
            </a:r>
            <a:r>
              <a:rPr lang="en-US" altLang="ko-KR" sz="1600" dirty="0">
                <a:solidFill>
                  <a:srgbClr val="4F784C"/>
                </a:solidFill>
              </a:rPr>
              <a:t>		# </a:t>
            </a:r>
            <a:r>
              <a:rPr lang="ko-KR" altLang="en-US" sz="1600" dirty="0">
                <a:solidFill>
                  <a:srgbClr val="4F784C"/>
                </a:solidFill>
              </a:rPr>
              <a:t>지도 생성</a:t>
            </a:r>
          </a:p>
          <a:p>
            <a:r>
              <a:rPr lang="en-US" altLang="ko-KR" sz="1600" dirty="0" err="1"/>
              <a:t>ggmap</a:t>
            </a:r>
            <a:r>
              <a:rPr lang="en-US" altLang="ko-KR" sz="1600" dirty="0"/>
              <a:t>(map) </a:t>
            </a:r>
            <a:r>
              <a:rPr lang="en-US" altLang="ko-KR" sz="1600" dirty="0">
                <a:solidFill>
                  <a:srgbClr val="4F784C"/>
                </a:solidFill>
              </a:rPr>
              <a:t>				# </a:t>
            </a:r>
            <a:r>
              <a:rPr lang="ko-KR" altLang="en-US" sz="1600" dirty="0">
                <a:solidFill>
                  <a:srgbClr val="4F784C"/>
                </a:solidFill>
              </a:rPr>
              <a:t>지도 화면에 보이기</a:t>
            </a:r>
          </a:p>
        </p:txBody>
      </p:sp>
    </p:spTree>
    <p:extLst>
      <p:ext uri="{BB962C8B-B14F-4D97-AF65-F5344CB8AC3E}">
        <p14:creationId xmlns:p14="http://schemas.microsoft.com/office/powerpoint/2010/main" val="1447549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특정 지역의 지도 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296525" y="593725"/>
            <a:ext cx="8550950" cy="5670550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b="1" dirty="0">
                <a:solidFill>
                  <a:schemeClr val="accent3"/>
                </a:solidFill>
              </a:rPr>
              <a:t>   </a:t>
            </a:r>
            <a:endParaRPr lang="en-US" altLang="ko-KR" sz="1400" dirty="0"/>
          </a:p>
          <a:p>
            <a:pPr marL="857250" lvl="2" indent="0">
              <a:buNone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31081F-6272-42F6-ABEE-2AE4F5A59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678" y="1358770"/>
            <a:ext cx="7356643" cy="392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969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1600" b="1" dirty="0">
                <a:solidFill>
                  <a:schemeClr val="accent3"/>
                </a:solidFill>
              </a:rPr>
              <a:t>   </a:t>
            </a:r>
            <a:endParaRPr lang="en-US" altLang="ko-KR" sz="1400" dirty="0"/>
          </a:p>
          <a:p>
            <a:pPr marL="857250" lvl="2" indent="0">
              <a:buNone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53625"/>
            <a:ext cx="7785100" cy="474662"/>
          </a:xfrm>
        </p:spPr>
        <p:txBody>
          <a:bodyPr/>
          <a:lstStyle/>
          <a:p>
            <a:r>
              <a:rPr lang="ko-KR" altLang="en-US" sz="1800" dirty="0"/>
              <a:t>여기서 잠깐</a:t>
            </a:r>
            <a:r>
              <a:rPr lang="en-US" altLang="ko-KR" sz="1800" dirty="0"/>
              <a:t>!</a:t>
            </a:r>
            <a:r>
              <a:rPr lang="ko-KR" altLang="en-US" sz="1800" dirty="0"/>
              <a:t> </a:t>
            </a:r>
            <a:r>
              <a:rPr lang="ko-KR" altLang="en-US" sz="2000" dirty="0">
                <a:solidFill>
                  <a:schemeClr val="tx1"/>
                </a:solidFill>
              </a:rPr>
              <a:t>어떤 지점의 경도와 위도를 알고 싶다면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B4BF98-6A10-4785-A07B-CE9EBFAFD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024" y="1268760"/>
            <a:ext cx="4933950" cy="2362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4EAE44-97EE-42E2-A582-CFA105592B63}"/>
              </a:ext>
            </a:extLst>
          </p:cNvPr>
          <p:cNvSpPr txBox="1"/>
          <p:nvPr/>
        </p:nvSpPr>
        <p:spPr>
          <a:xfrm>
            <a:off x="2616979" y="3543792"/>
            <a:ext cx="3910040" cy="46199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100" b="1" dirty="0">
                <a:solidFill>
                  <a:srgbClr val="12734E"/>
                </a:solidFill>
                <a:latin typeface="+mn-ea"/>
                <a:ea typeface="+mn-ea"/>
              </a:rPr>
              <a:t>그림 </a:t>
            </a:r>
            <a:r>
              <a:rPr lang="en-US" altLang="ko-KR" sz="1100" b="1" dirty="0">
                <a:solidFill>
                  <a:srgbClr val="12734E"/>
                </a:solidFill>
                <a:latin typeface="+mn-ea"/>
              </a:rPr>
              <a:t>9</a:t>
            </a:r>
            <a:r>
              <a:rPr lang="en-US" altLang="ko-KR" sz="1100" b="1" dirty="0">
                <a:solidFill>
                  <a:srgbClr val="12734E"/>
                </a:solidFill>
                <a:latin typeface="+mn-ea"/>
                <a:ea typeface="+mn-ea"/>
              </a:rPr>
              <a:t>-6 </a:t>
            </a:r>
            <a:r>
              <a:rPr lang="ko-KR" altLang="en-US" sz="1100" b="1" dirty="0" err="1">
                <a:solidFill>
                  <a:schemeClr val="bg1">
                    <a:lumMod val="50000"/>
                  </a:schemeClr>
                </a:solidFill>
              </a:rPr>
              <a:t>구글맵에서</a:t>
            </a:r>
            <a:r>
              <a:rPr lang="ko-KR" altLang="en-US" sz="1100" b="1" dirty="0">
                <a:solidFill>
                  <a:schemeClr val="bg1">
                    <a:lumMod val="50000"/>
                  </a:schemeClr>
                </a:solidFill>
              </a:rPr>
              <a:t> 특정 지점의 경도와 위도 값 알아내기  </a:t>
            </a:r>
            <a:endParaRPr lang="ko-KR" altLang="en-US" sz="11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0620F9E-FA57-4C83-ADF9-B02F80D1211F}"/>
              </a:ext>
            </a:extLst>
          </p:cNvPr>
          <p:cNvSpPr txBox="1">
            <a:spLocks/>
          </p:cNvSpPr>
          <p:nvPr/>
        </p:nvSpPr>
        <p:spPr>
          <a:xfrm>
            <a:off x="1061609" y="4089778"/>
            <a:ext cx="7425826" cy="7343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ko-KR" altLang="en-US" sz="1600" dirty="0"/>
              <a:t>어떤 지점의 경도와 위도를 알고 싶으면 </a:t>
            </a:r>
            <a:r>
              <a:rPr lang="ko-KR" altLang="en-US" sz="1600" dirty="0" err="1"/>
              <a:t>구글맵</a:t>
            </a:r>
            <a:r>
              <a:rPr lang="ko-KR" altLang="en-US" sz="1600" dirty="0"/>
              <a:t> 상에서 원하는 지점을 클릭</a:t>
            </a:r>
            <a:endParaRPr lang="en-US" altLang="ko-KR" sz="16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857250" lvl="2" indent="0">
              <a:buFont typeface="Arial" panose="020B0604020202020204" pitchFamily="34" charset="0"/>
              <a:buNone/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75664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9289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FFE0BB3-17AE-4C82-AB52-962219832F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/>
              <a:t>지도 위에 마커와 텍스트 표시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678B3D-21CB-400E-943A-85D1D0F04B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u="sng" dirty="0"/>
              <a:t>Section 03</a:t>
            </a:r>
            <a:endParaRPr lang="ko-KR" altLang="en-US" u="sng" dirty="0"/>
          </a:p>
        </p:txBody>
      </p:sp>
    </p:spTree>
    <p:extLst>
      <p:ext uri="{BB962C8B-B14F-4D97-AF65-F5344CB8AC3E}">
        <p14:creationId xmlns:p14="http://schemas.microsoft.com/office/powerpoint/2010/main" val="3952046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지도 위에 마커와 텍스트 표시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431540" y="728780"/>
            <a:ext cx="8550950" cy="5670550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b="1" dirty="0">
                <a:solidFill>
                  <a:srgbClr val="437361"/>
                </a:solidFill>
              </a:rPr>
              <a:t>1. </a:t>
            </a:r>
            <a:r>
              <a:rPr lang="ko-KR" altLang="en-US" sz="2000" b="1" dirty="0">
                <a:solidFill>
                  <a:srgbClr val="437361"/>
                </a:solidFill>
              </a:rPr>
              <a:t>지도의 중심 지점에 마커 표시</a:t>
            </a:r>
            <a:endParaRPr lang="en-US" altLang="ko-KR" sz="2000" b="1" dirty="0">
              <a:solidFill>
                <a:srgbClr val="437361"/>
              </a:solidFill>
            </a:endParaRPr>
          </a:p>
          <a:p>
            <a:pPr marL="0" indent="0">
              <a:buNone/>
            </a:pPr>
            <a:r>
              <a:rPr lang="ko-KR" altLang="en-US" sz="1600" b="1" dirty="0">
                <a:solidFill>
                  <a:schemeClr val="accent3"/>
                </a:solidFill>
              </a:rPr>
              <a:t>   </a:t>
            </a:r>
            <a:endParaRPr lang="en-US" altLang="ko-KR" sz="1400" dirty="0"/>
          </a:p>
          <a:p>
            <a:pPr marL="857250" lvl="2" indent="0">
              <a:buNone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0E005AE-8DAC-41BF-806D-00DAE6E947F9}"/>
              </a:ext>
            </a:extLst>
          </p:cNvPr>
          <p:cNvSpPr/>
          <p:nvPr/>
        </p:nvSpPr>
        <p:spPr>
          <a:xfrm>
            <a:off x="976658" y="1313805"/>
            <a:ext cx="1035115" cy="4736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4603FB-CB86-4A68-B99E-10B6A0B1687D}"/>
              </a:ext>
            </a:extLst>
          </p:cNvPr>
          <p:cNvSpPr/>
          <p:nvPr/>
        </p:nvSpPr>
        <p:spPr>
          <a:xfrm>
            <a:off x="976658" y="1787494"/>
            <a:ext cx="7443269" cy="2496641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B5BFE-A3A1-4563-9BE5-7E25559F76A4}"/>
              </a:ext>
            </a:extLst>
          </p:cNvPr>
          <p:cNvSpPr txBox="1"/>
          <p:nvPr/>
        </p:nvSpPr>
        <p:spPr>
          <a:xfrm>
            <a:off x="948107" y="1381373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코드 </a:t>
            </a:r>
            <a:r>
              <a:rPr lang="en-US" altLang="ko-KR" sz="1600" dirty="0"/>
              <a:t>9-4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946B44-8357-4245-B136-36FA0FC00DA3}"/>
              </a:ext>
            </a:extLst>
          </p:cNvPr>
          <p:cNvSpPr txBox="1"/>
          <p:nvPr/>
        </p:nvSpPr>
        <p:spPr>
          <a:xfrm>
            <a:off x="1033455" y="1837849"/>
            <a:ext cx="70939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4F784C"/>
                </a:solidFill>
              </a:rPr>
              <a:t># library(</a:t>
            </a:r>
            <a:r>
              <a:rPr lang="en-US" altLang="ko-KR" sz="1600" dirty="0" err="1">
                <a:solidFill>
                  <a:srgbClr val="4F784C"/>
                </a:solidFill>
              </a:rPr>
              <a:t>ggmap</a:t>
            </a:r>
            <a:r>
              <a:rPr lang="en-US" altLang="ko-KR" sz="1600" dirty="0">
                <a:solidFill>
                  <a:srgbClr val="4F784C"/>
                </a:solidFill>
              </a:rPr>
              <a:t>)</a:t>
            </a:r>
          </a:p>
          <a:p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en-US" altLang="ko-KR" sz="1600" dirty="0" err="1">
                <a:solidFill>
                  <a:srgbClr val="4F784C"/>
                </a:solidFill>
              </a:rPr>
              <a:t>register_google</a:t>
            </a:r>
            <a:r>
              <a:rPr lang="en-US" altLang="ko-KR" sz="1600" dirty="0">
                <a:solidFill>
                  <a:srgbClr val="4F784C"/>
                </a:solidFill>
              </a:rPr>
              <a:t>(key='</a:t>
            </a:r>
            <a:r>
              <a:rPr lang="en-US" altLang="ko-KR" sz="1600" dirty="0" err="1">
                <a:solidFill>
                  <a:srgbClr val="4F784C"/>
                </a:solidFill>
              </a:rPr>
              <a:t>AIzaSyCK</a:t>
            </a:r>
            <a:r>
              <a:rPr lang="en-US" altLang="ko-KR" sz="1600" dirty="0">
                <a:solidFill>
                  <a:srgbClr val="4F784C"/>
                </a:solidFill>
              </a:rPr>
              <a:t>...E9urxjSpPOA’) 	# </a:t>
            </a:r>
            <a:r>
              <a:rPr lang="ko-KR" altLang="en-US" sz="1600" dirty="0" err="1">
                <a:solidFill>
                  <a:srgbClr val="4F784C"/>
                </a:solidFill>
              </a:rPr>
              <a:t>구글키</a:t>
            </a:r>
            <a:r>
              <a:rPr lang="ko-KR" altLang="en-US" sz="1600" dirty="0">
                <a:solidFill>
                  <a:srgbClr val="4F784C"/>
                </a:solidFill>
              </a:rPr>
              <a:t> 등록</a:t>
            </a:r>
            <a:endParaRPr lang="en-US" altLang="ko-KR" sz="1600" dirty="0">
              <a:solidFill>
                <a:srgbClr val="4F784C"/>
              </a:solidFill>
            </a:endParaRPr>
          </a:p>
          <a:p>
            <a:endParaRPr lang="ko-KR" altLang="en-US" sz="1600" dirty="0">
              <a:solidFill>
                <a:srgbClr val="4F784C"/>
              </a:solidFill>
            </a:endParaRPr>
          </a:p>
          <a:p>
            <a:r>
              <a:rPr lang="en-US" altLang="ko-KR" sz="1600" dirty="0" err="1"/>
              <a:t>gc</a:t>
            </a:r>
            <a:r>
              <a:rPr lang="en-US" altLang="ko-KR" sz="1600" dirty="0"/>
              <a:t> &lt;- geocode(enc2utf8("</a:t>
            </a:r>
            <a:r>
              <a:rPr lang="ko-KR" altLang="en-US" sz="1600" dirty="0"/>
              <a:t>용인</a:t>
            </a:r>
            <a:r>
              <a:rPr lang="en-US" altLang="ko-KR" sz="1600" dirty="0"/>
              <a:t>")) 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지점의 경도와 위도</a:t>
            </a:r>
          </a:p>
          <a:p>
            <a:r>
              <a:rPr lang="en-US" altLang="ko-KR" sz="1600" dirty="0" err="1"/>
              <a:t>cen</a:t>
            </a:r>
            <a:r>
              <a:rPr lang="en-US" altLang="ko-KR" sz="1600" dirty="0"/>
              <a:t> &lt;- </a:t>
            </a:r>
            <a:r>
              <a:rPr lang="en-US" altLang="ko-KR" sz="1600" dirty="0" err="1"/>
              <a:t>as.numeric</a:t>
            </a:r>
            <a:r>
              <a:rPr lang="en-US" altLang="ko-KR" sz="1600" dirty="0"/>
              <a:t>(</a:t>
            </a:r>
            <a:r>
              <a:rPr lang="en-US" altLang="ko-KR" sz="1600" dirty="0" err="1"/>
              <a:t>gc</a:t>
            </a:r>
            <a:r>
              <a:rPr lang="en-US" altLang="ko-KR" sz="1600" dirty="0"/>
              <a:t>) 	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경도와 위도를 숫자로</a:t>
            </a:r>
          </a:p>
          <a:p>
            <a:r>
              <a:rPr lang="en-US" altLang="ko-KR" sz="1600" dirty="0"/>
              <a:t>map &lt;- </a:t>
            </a:r>
            <a:r>
              <a:rPr lang="en-US" altLang="ko-KR" sz="1600" dirty="0" err="1"/>
              <a:t>get_googlemap</a:t>
            </a:r>
            <a:r>
              <a:rPr lang="en-US" altLang="ko-KR" sz="1600" dirty="0"/>
              <a:t>(center=</a:t>
            </a:r>
            <a:r>
              <a:rPr lang="en-US" altLang="ko-KR" sz="1600" dirty="0" err="1"/>
              <a:t>cen</a:t>
            </a:r>
            <a:r>
              <a:rPr lang="en-US" altLang="ko-KR" sz="1600" dirty="0"/>
              <a:t>, 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지도의 중심</a:t>
            </a:r>
          </a:p>
          <a:p>
            <a:r>
              <a:rPr lang="ko-KR" altLang="en-US" sz="1600" dirty="0"/>
              <a:t> </a:t>
            </a:r>
            <a:r>
              <a:rPr lang="en-US" altLang="ko-KR" sz="1600" dirty="0"/>
              <a:t>	</a:t>
            </a:r>
            <a:r>
              <a:rPr lang="en-US" altLang="ko-KR" sz="1600" dirty="0" err="1"/>
              <a:t>maptyp</a:t>
            </a:r>
            <a:r>
              <a:rPr lang="en-US" altLang="ko-KR" sz="1600" dirty="0"/>
              <a:t>="roadmap", 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지도의 형태</a:t>
            </a:r>
          </a:p>
          <a:p>
            <a:r>
              <a:rPr lang="ko-KR" altLang="en-US" sz="1600" dirty="0"/>
              <a:t> </a:t>
            </a:r>
            <a:r>
              <a:rPr lang="en-US" altLang="ko-KR" sz="1600" dirty="0"/>
              <a:t>	</a:t>
            </a:r>
            <a:r>
              <a:rPr lang="en-US" altLang="ko-KR" sz="1600" dirty="0">
                <a:solidFill>
                  <a:srgbClr val="FF0000"/>
                </a:solidFill>
              </a:rPr>
              <a:t>marker=</a:t>
            </a:r>
            <a:r>
              <a:rPr lang="en-US" altLang="ko-KR" sz="1600" dirty="0" err="1">
                <a:solidFill>
                  <a:srgbClr val="FF0000"/>
                </a:solidFill>
              </a:rPr>
              <a:t>gc</a:t>
            </a:r>
            <a:r>
              <a:rPr lang="en-US" altLang="ko-KR" sz="1600" dirty="0"/>
              <a:t>) 	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마커의 위치</a:t>
            </a:r>
          </a:p>
          <a:p>
            <a:r>
              <a:rPr lang="en-US" altLang="ko-KR" sz="1600" dirty="0" err="1"/>
              <a:t>ggmap</a:t>
            </a:r>
            <a:r>
              <a:rPr lang="en-US" altLang="ko-KR" sz="1600" dirty="0"/>
              <a:t>(map) 		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지도 화면에 보이기</a:t>
            </a:r>
          </a:p>
        </p:txBody>
      </p:sp>
    </p:spTree>
    <p:extLst>
      <p:ext uri="{BB962C8B-B14F-4D97-AF65-F5344CB8AC3E}">
        <p14:creationId xmlns:p14="http://schemas.microsoft.com/office/powerpoint/2010/main" val="769508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지도 위에 마커와 텍스트 표시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296525" y="593725"/>
            <a:ext cx="8550950" cy="5670550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b="1" dirty="0">
                <a:solidFill>
                  <a:schemeClr val="accent3"/>
                </a:solidFill>
              </a:rPr>
              <a:t>   </a:t>
            </a:r>
            <a:endParaRPr lang="en-US" altLang="ko-KR" sz="1400" dirty="0"/>
          </a:p>
          <a:p>
            <a:pPr marL="857250" lvl="2" indent="0">
              <a:buNone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E20CDC-2D7F-4595-A3A9-F1D95A3A1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678" y="1313765"/>
            <a:ext cx="7356643" cy="392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5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지도 위에 마커와 텍스트 표시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431540" y="728780"/>
            <a:ext cx="8550950" cy="5670550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b="1" dirty="0">
                <a:solidFill>
                  <a:srgbClr val="437361"/>
                </a:solidFill>
              </a:rPr>
              <a:t>2. </a:t>
            </a:r>
            <a:r>
              <a:rPr lang="ko-KR" altLang="en-US" sz="2000" b="1" dirty="0">
                <a:solidFill>
                  <a:srgbClr val="4F784C"/>
                </a:solidFill>
              </a:rPr>
              <a:t>지도의 여러 지점에 마커와 텍스트 표시</a:t>
            </a:r>
            <a:endParaRPr lang="en-US" altLang="ko-KR" sz="2000" b="1" dirty="0">
              <a:solidFill>
                <a:srgbClr val="4F784C"/>
              </a:solidFill>
            </a:endParaRPr>
          </a:p>
          <a:p>
            <a:pPr marL="0" indent="0">
              <a:buNone/>
            </a:pPr>
            <a:r>
              <a:rPr lang="ko-KR" altLang="en-US" sz="1600" b="1" dirty="0">
                <a:solidFill>
                  <a:schemeClr val="accent3"/>
                </a:solidFill>
              </a:rPr>
              <a:t>   </a:t>
            </a: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92F6A6-066C-4039-842F-16661AD28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37" y="1411787"/>
            <a:ext cx="5495925" cy="3400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87A8DA-ADF8-453B-8B7A-00236C9BDBC5}"/>
              </a:ext>
            </a:extLst>
          </p:cNvPr>
          <p:cNvSpPr txBox="1"/>
          <p:nvPr/>
        </p:nvSpPr>
        <p:spPr>
          <a:xfrm>
            <a:off x="2616979" y="4722202"/>
            <a:ext cx="3910040" cy="46199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100" b="1" dirty="0">
                <a:solidFill>
                  <a:srgbClr val="12734E"/>
                </a:solidFill>
                <a:latin typeface="+mn-ea"/>
              </a:rPr>
              <a:t>표</a:t>
            </a:r>
            <a:r>
              <a:rPr lang="ko-KR" altLang="en-US" sz="1100" b="1" dirty="0">
                <a:solidFill>
                  <a:srgbClr val="12734E"/>
                </a:solidFill>
                <a:latin typeface="+mn-ea"/>
                <a:ea typeface="+mn-ea"/>
              </a:rPr>
              <a:t> </a:t>
            </a:r>
            <a:r>
              <a:rPr lang="en-US" altLang="ko-KR" sz="1100" b="1" dirty="0">
                <a:solidFill>
                  <a:srgbClr val="12734E"/>
                </a:solidFill>
                <a:latin typeface="+mn-ea"/>
              </a:rPr>
              <a:t>9</a:t>
            </a:r>
            <a:r>
              <a:rPr lang="en-US" altLang="ko-KR" sz="1100" b="1" dirty="0">
                <a:solidFill>
                  <a:srgbClr val="12734E"/>
                </a:solidFill>
                <a:latin typeface="+mn-ea"/>
                <a:ea typeface="+mn-ea"/>
              </a:rPr>
              <a:t>-1 </a:t>
            </a:r>
            <a:r>
              <a:rPr lang="ko-KR" altLang="en-US" sz="11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제주도의 </a:t>
            </a:r>
            <a:r>
              <a:rPr lang="en-US" altLang="ko-KR" sz="11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6</a:t>
            </a:r>
            <a:r>
              <a:rPr lang="ko-KR" altLang="en-US" sz="11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개 관광명소의 지명과 주소</a:t>
            </a:r>
            <a:r>
              <a:rPr lang="ko-KR" altLang="en-US" sz="1100" b="1" dirty="0">
                <a:solidFill>
                  <a:schemeClr val="bg1">
                    <a:lumMod val="50000"/>
                  </a:schemeClr>
                </a:solidFill>
              </a:rPr>
              <a:t>  </a:t>
            </a:r>
            <a:endParaRPr lang="ko-KR" altLang="en-US" sz="11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78932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지도 위에 마커와 텍스트 표시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296525" y="593725"/>
            <a:ext cx="8550950" cy="5670550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b="1" dirty="0">
                <a:solidFill>
                  <a:schemeClr val="accent3"/>
                </a:solidFill>
              </a:rPr>
              <a:t>   </a:t>
            </a:r>
            <a:endParaRPr lang="en-US" altLang="ko-KR" sz="1400" dirty="0"/>
          </a:p>
          <a:p>
            <a:pPr marL="857250" lvl="2" indent="0">
              <a:buNone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0E005AE-8DAC-41BF-806D-00DAE6E947F9}"/>
              </a:ext>
            </a:extLst>
          </p:cNvPr>
          <p:cNvSpPr/>
          <p:nvPr/>
        </p:nvSpPr>
        <p:spPr>
          <a:xfrm>
            <a:off x="841643" y="998730"/>
            <a:ext cx="1035115" cy="4736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4603FB-CB86-4A68-B99E-10B6A0B1687D}"/>
              </a:ext>
            </a:extLst>
          </p:cNvPr>
          <p:cNvSpPr/>
          <p:nvPr/>
        </p:nvSpPr>
        <p:spPr>
          <a:xfrm>
            <a:off x="841643" y="1472419"/>
            <a:ext cx="7443269" cy="5067113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B5BFE-A3A1-4563-9BE5-7E25559F76A4}"/>
              </a:ext>
            </a:extLst>
          </p:cNvPr>
          <p:cNvSpPr txBox="1"/>
          <p:nvPr/>
        </p:nvSpPr>
        <p:spPr>
          <a:xfrm>
            <a:off x="813092" y="1066298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코드 </a:t>
            </a:r>
            <a:r>
              <a:rPr lang="en-US" altLang="ko-KR" sz="1600" dirty="0"/>
              <a:t>9-5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946B44-8357-4245-B136-36FA0FC00DA3}"/>
              </a:ext>
            </a:extLst>
          </p:cNvPr>
          <p:cNvSpPr txBox="1"/>
          <p:nvPr/>
        </p:nvSpPr>
        <p:spPr>
          <a:xfrm>
            <a:off x="898440" y="1522774"/>
            <a:ext cx="709394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4F784C"/>
                </a:solidFill>
              </a:rPr>
              <a:t># library(</a:t>
            </a:r>
            <a:r>
              <a:rPr lang="en-US" altLang="ko-KR" sz="1600" dirty="0" err="1">
                <a:solidFill>
                  <a:srgbClr val="4F784C"/>
                </a:solidFill>
              </a:rPr>
              <a:t>ggmap</a:t>
            </a:r>
            <a:r>
              <a:rPr lang="en-US" altLang="ko-KR" sz="1600" dirty="0">
                <a:solidFill>
                  <a:srgbClr val="4F784C"/>
                </a:solidFill>
              </a:rPr>
              <a:t>)</a:t>
            </a:r>
          </a:p>
          <a:p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en-US" altLang="ko-KR" sz="1600" dirty="0" err="1">
                <a:solidFill>
                  <a:srgbClr val="4F784C"/>
                </a:solidFill>
              </a:rPr>
              <a:t>register_google</a:t>
            </a:r>
            <a:r>
              <a:rPr lang="en-US" altLang="ko-KR" sz="1600" dirty="0">
                <a:solidFill>
                  <a:srgbClr val="4F784C"/>
                </a:solidFill>
              </a:rPr>
              <a:t>(key='</a:t>
            </a:r>
            <a:r>
              <a:rPr lang="en-US" altLang="ko-KR" sz="1600" dirty="0" err="1">
                <a:solidFill>
                  <a:srgbClr val="4F784C"/>
                </a:solidFill>
              </a:rPr>
              <a:t>AIzaSyCK</a:t>
            </a:r>
            <a:r>
              <a:rPr lang="en-US" altLang="ko-KR" sz="1600" dirty="0">
                <a:solidFill>
                  <a:srgbClr val="4F784C"/>
                </a:solidFill>
              </a:rPr>
              <a:t>...E9urxjSpPOA’) 	# </a:t>
            </a:r>
            <a:r>
              <a:rPr lang="ko-KR" altLang="en-US" sz="1600" dirty="0" err="1">
                <a:solidFill>
                  <a:srgbClr val="4F784C"/>
                </a:solidFill>
              </a:rPr>
              <a:t>구글키</a:t>
            </a:r>
            <a:r>
              <a:rPr lang="ko-KR" altLang="en-US" sz="1600" dirty="0">
                <a:solidFill>
                  <a:srgbClr val="4F784C"/>
                </a:solidFill>
              </a:rPr>
              <a:t> 등록</a:t>
            </a:r>
          </a:p>
          <a:p>
            <a:r>
              <a:rPr lang="en-US" altLang="ko-KR" sz="1600" dirty="0">
                <a:solidFill>
                  <a:srgbClr val="4F784C"/>
                </a:solidFill>
              </a:rPr>
              <a:t>library(ggplot2)</a:t>
            </a:r>
          </a:p>
          <a:p>
            <a:endParaRPr lang="en-US" altLang="ko-KR" sz="1600" dirty="0">
              <a:solidFill>
                <a:srgbClr val="4F784C"/>
              </a:solidFill>
            </a:endParaRPr>
          </a:p>
          <a:p>
            <a:r>
              <a:rPr lang="en-US" altLang="ko-KR" sz="1600" dirty="0"/>
              <a:t>names &lt;- c("</a:t>
            </a:r>
            <a:r>
              <a:rPr lang="ko-KR" altLang="en-US" sz="1600" dirty="0" err="1"/>
              <a:t>용두암</a:t>
            </a:r>
            <a:r>
              <a:rPr lang="en-US" altLang="ko-KR" sz="1600" dirty="0"/>
              <a:t>","</a:t>
            </a:r>
            <a:r>
              <a:rPr lang="ko-KR" altLang="en-US" sz="1600" dirty="0"/>
              <a:t>성산일출봉</a:t>
            </a:r>
            <a:r>
              <a:rPr lang="en-US" altLang="ko-KR" sz="1600" dirty="0"/>
              <a:t>","</a:t>
            </a:r>
            <a:r>
              <a:rPr lang="ko-KR" altLang="en-US" sz="1600" dirty="0"/>
              <a:t>정방폭포</a:t>
            </a:r>
            <a:r>
              <a:rPr lang="en-US" altLang="ko-KR" sz="1600" dirty="0"/>
              <a:t>",</a:t>
            </a:r>
          </a:p>
          <a:p>
            <a:r>
              <a:rPr lang="en-US" altLang="ko-KR" sz="1600" dirty="0"/>
              <a:t> 	"</a:t>
            </a:r>
            <a:r>
              <a:rPr lang="ko-KR" altLang="en-US" sz="1600" dirty="0"/>
              <a:t>중문관광단지</a:t>
            </a:r>
            <a:r>
              <a:rPr lang="en-US" altLang="ko-KR" sz="1600" dirty="0"/>
              <a:t>","</a:t>
            </a:r>
            <a:r>
              <a:rPr lang="ko-KR" altLang="en-US" sz="1600" dirty="0"/>
              <a:t>한라산</a:t>
            </a:r>
            <a:r>
              <a:rPr lang="en-US" altLang="ko-KR" sz="1600" dirty="0"/>
              <a:t>1100</a:t>
            </a:r>
            <a:r>
              <a:rPr lang="ko-KR" altLang="en-US" sz="1600" dirty="0"/>
              <a:t>고지</a:t>
            </a:r>
            <a:r>
              <a:rPr lang="en-US" altLang="ko-KR" sz="1600" dirty="0"/>
              <a:t>","</a:t>
            </a:r>
            <a:r>
              <a:rPr lang="ko-KR" altLang="en-US" sz="1600" dirty="0" err="1"/>
              <a:t>차귀도</a:t>
            </a:r>
            <a:r>
              <a:rPr lang="en-US" altLang="ko-KR" sz="1600" dirty="0"/>
              <a:t>")</a:t>
            </a:r>
          </a:p>
          <a:p>
            <a:r>
              <a:rPr lang="en-US" altLang="ko-KR" sz="1600" dirty="0" err="1"/>
              <a:t>addr</a:t>
            </a:r>
            <a:r>
              <a:rPr lang="en-US" altLang="ko-KR" sz="1600" dirty="0"/>
              <a:t> &lt;- c("</a:t>
            </a:r>
            <a:r>
              <a:rPr lang="ko-KR" altLang="en-US" sz="1600" dirty="0"/>
              <a:t>제주시 </a:t>
            </a:r>
            <a:r>
              <a:rPr lang="ko-KR" altLang="en-US" sz="1600" dirty="0" err="1"/>
              <a:t>용두암길</a:t>
            </a:r>
            <a:r>
              <a:rPr lang="ko-KR" altLang="en-US" sz="1600" dirty="0"/>
              <a:t> </a:t>
            </a:r>
            <a:r>
              <a:rPr lang="en-US" altLang="ko-KR" sz="1600" dirty="0"/>
              <a:t>15",</a:t>
            </a:r>
          </a:p>
          <a:p>
            <a:r>
              <a:rPr lang="en-US" altLang="ko-KR" sz="1600" dirty="0"/>
              <a:t> 	"</a:t>
            </a:r>
            <a:r>
              <a:rPr lang="ko-KR" altLang="en-US" sz="1600" dirty="0"/>
              <a:t>서귀포시 성산읍 성산리</a:t>
            </a:r>
            <a:r>
              <a:rPr lang="en-US" altLang="ko-KR" sz="1600" dirty="0"/>
              <a:t>",</a:t>
            </a:r>
          </a:p>
          <a:p>
            <a:r>
              <a:rPr lang="en-US" altLang="ko-KR" sz="1600" dirty="0"/>
              <a:t> 	"</a:t>
            </a:r>
            <a:r>
              <a:rPr lang="ko-KR" altLang="en-US" sz="1600" dirty="0"/>
              <a:t>서귀포시 </a:t>
            </a:r>
            <a:r>
              <a:rPr lang="ko-KR" altLang="en-US" sz="1600" dirty="0" err="1"/>
              <a:t>동홍동</a:t>
            </a:r>
            <a:r>
              <a:rPr lang="ko-KR" altLang="en-US" sz="1600" dirty="0"/>
              <a:t> </a:t>
            </a:r>
            <a:r>
              <a:rPr lang="en-US" altLang="ko-KR" sz="1600" dirty="0"/>
              <a:t>299-3",</a:t>
            </a:r>
          </a:p>
          <a:p>
            <a:r>
              <a:rPr lang="en-US" altLang="ko-KR" sz="1600" dirty="0"/>
              <a:t> 	"</a:t>
            </a:r>
            <a:r>
              <a:rPr lang="ko-KR" altLang="en-US" sz="1600" dirty="0"/>
              <a:t>서귀포시 </a:t>
            </a:r>
            <a:r>
              <a:rPr lang="ko-KR" altLang="en-US" sz="1600" dirty="0" err="1"/>
              <a:t>중문동</a:t>
            </a:r>
            <a:r>
              <a:rPr lang="ko-KR" altLang="en-US" sz="1600" dirty="0"/>
              <a:t> </a:t>
            </a:r>
            <a:r>
              <a:rPr lang="en-US" altLang="ko-KR" sz="1600" dirty="0"/>
              <a:t>2624-1",</a:t>
            </a:r>
          </a:p>
          <a:p>
            <a:r>
              <a:rPr lang="en-US" altLang="ko-KR" sz="1600" dirty="0"/>
              <a:t> 	"</a:t>
            </a:r>
            <a:r>
              <a:rPr lang="ko-KR" altLang="en-US" sz="1600" dirty="0"/>
              <a:t>서귀포시 </a:t>
            </a:r>
            <a:r>
              <a:rPr lang="ko-KR" altLang="en-US" sz="1600" dirty="0" err="1"/>
              <a:t>색달동</a:t>
            </a:r>
            <a:r>
              <a:rPr lang="ko-KR" altLang="en-US" sz="1600" dirty="0"/>
              <a:t> 산</a:t>
            </a:r>
            <a:r>
              <a:rPr lang="en-US" altLang="ko-KR" sz="1600" dirty="0"/>
              <a:t>1-2",</a:t>
            </a:r>
          </a:p>
          <a:p>
            <a:r>
              <a:rPr lang="en-US" altLang="ko-KR" sz="1600" dirty="0"/>
              <a:t> 	"</a:t>
            </a:r>
            <a:r>
              <a:rPr lang="ko-KR" altLang="en-US" sz="1600" dirty="0"/>
              <a:t>제주시 </a:t>
            </a:r>
            <a:r>
              <a:rPr lang="ko-KR" altLang="en-US" sz="1600" dirty="0" err="1"/>
              <a:t>한경면</a:t>
            </a:r>
            <a:r>
              <a:rPr lang="ko-KR" altLang="en-US" sz="1600" dirty="0"/>
              <a:t> </a:t>
            </a:r>
            <a:r>
              <a:rPr lang="ko-KR" altLang="en-US" sz="1600" dirty="0" err="1"/>
              <a:t>고산리</a:t>
            </a:r>
            <a:r>
              <a:rPr lang="ko-KR" altLang="en-US" sz="1600" dirty="0"/>
              <a:t> </a:t>
            </a:r>
            <a:r>
              <a:rPr lang="en-US" altLang="ko-KR" sz="1600" dirty="0"/>
              <a:t>125")</a:t>
            </a:r>
          </a:p>
          <a:p>
            <a:r>
              <a:rPr lang="en-US" altLang="ko-KR" sz="1600" dirty="0" err="1"/>
              <a:t>gc</a:t>
            </a:r>
            <a:r>
              <a:rPr lang="en-US" altLang="ko-KR" sz="1600" dirty="0"/>
              <a:t> &lt;- geocode(enc2utf8(</a:t>
            </a:r>
            <a:r>
              <a:rPr lang="en-US" altLang="ko-KR" sz="1600" dirty="0" err="1"/>
              <a:t>addr</a:t>
            </a:r>
            <a:r>
              <a:rPr lang="en-US" altLang="ko-KR" sz="1600" dirty="0"/>
              <a:t>)) 	</a:t>
            </a:r>
            <a:r>
              <a:rPr lang="en-US" altLang="ko-KR" sz="1600" dirty="0">
                <a:solidFill>
                  <a:srgbClr val="4F784C"/>
                </a:solidFill>
              </a:rPr>
              <a:t>#</a:t>
            </a:r>
            <a:r>
              <a:rPr lang="ko-KR" altLang="en-US" sz="1600" dirty="0">
                <a:solidFill>
                  <a:srgbClr val="4F784C"/>
                </a:solidFill>
              </a:rPr>
              <a:t>주소를 경도와 위도로 변환</a:t>
            </a:r>
          </a:p>
          <a:p>
            <a:r>
              <a:rPr lang="en-US" altLang="ko-KR" sz="1600" dirty="0" err="1"/>
              <a:t>Gc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관광지 명칭과 </a:t>
            </a:r>
            <a:r>
              <a:rPr lang="ko-KR" altLang="en-US" sz="1600" dirty="0" err="1">
                <a:solidFill>
                  <a:srgbClr val="4F784C"/>
                </a:solidFill>
              </a:rPr>
              <a:t>좌표값으로</a:t>
            </a:r>
            <a:r>
              <a:rPr lang="ko-KR" altLang="en-US" sz="1600" dirty="0">
                <a:solidFill>
                  <a:srgbClr val="4F784C"/>
                </a:solidFill>
              </a:rPr>
              <a:t> 데이터프레임 생성</a:t>
            </a:r>
          </a:p>
          <a:p>
            <a:r>
              <a:rPr lang="en-US" altLang="ko-KR" sz="1600" dirty="0"/>
              <a:t>df &lt;- </a:t>
            </a:r>
            <a:r>
              <a:rPr lang="en-US" altLang="ko-KR" sz="1600" dirty="0" err="1"/>
              <a:t>data.frame</a:t>
            </a:r>
            <a:r>
              <a:rPr lang="en-US" altLang="ko-KR" sz="1600" dirty="0"/>
              <a:t>(name=names,</a:t>
            </a:r>
          </a:p>
          <a:p>
            <a:r>
              <a:rPr lang="en-US" altLang="ko-KR" sz="1600" dirty="0"/>
              <a:t> 	</a:t>
            </a:r>
            <a:r>
              <a:rPr lang="en-US" altLang="ko-KR" sz="1600" dirty="0" err="1"/>
              <a:t>lon</a:t>
            </a:r>
            <a:r>
              <a:rPr lang="en-US" altLang="ko-KR" sz="1600" dirty="0"/>
              <a:t>=</a:t>
            </a:r>
            <a:r>
              <a:rPr lang="en-US" altLang="ko-KR" sz="1600" dirty="0" err="1"/>
              <a:t>gc$lon</a:t>
            </a:r>
            <a:r>
              <a:rPr lang="en-US" altLang="ko-KR" sz="1600" dirty="0"/>
              <a:t>,</a:t>
            </a:r>
          </a:p>
          <a:p>
            <a:r>
              <a:rPr lang="en-US" altLang="ko-KR" sz="1600" dirty="0"/>
              <a:t> 	</a:t>
            </a:r>
            <a:r>
              <a:rPr lang="en-US" altLang="ko-KR" sz="1600" dirty="0" err="1"/>
              <a:t>lat</a:t>
            </a:r>
            <a:r>
              <a:rPr lang="en-US" altLang="ko-KR" sz="1600" dirty="0"/>
              <a:t>=</a:t>
            </a:r>
            <a:r>
              <a:rPr lang="en-US" altLang="ko-KR" sz="1600" dirty="0" err="1"/>
              <a:t>gc$lat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df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36445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지도 위에 마커와 텍스트 표시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296525" y="593725"/>
            <a:ext cx="8550950" cy="5670550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b="1" dirty="0">
                <a:solidFill>
                  <a:schemeClr val="accent3"/>
                </a:solidFill>
              </a:rPr>
              <a:t>   </a:t>
            </a:r>
            <a:endParaRPr lang="en-US" altLang="ko-KR" sz="1400" dirty="0"/>
          </a:p>
          <a:p>
            <a:pPr marL="857250" lvl="2" indent="0">
              <a:buNone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4603FB-CB86-4A68-B99E-10B6A0B1687D}"/>
              </a:ext>
            </a:extLst>
          </p:cNvPr>
          <p:cNvSpPr/>
          <p:nvPr/>
        </p:nvSpPr>
        <p:spPr>
          <a:xfrm>
            <a:off x="841643" y="1288549"/>
            <a:ext cx="7443269" cy="3666771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946B44-8357-4245-B136-36FA0FC00DA3}"/>
              </a:ext>
            </a:extLst>
          </p:cNvPr>
          <p:cNvSpPr txBox="1"/>
          <p:nvPr/>
        </p:nvSpPr>
        <p:spPr>
          <a:xfrm>
            <a:off x="898440" y="1338904"/>
            <a:ext cx="70939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cen</a:t>
            </a:r>
            <a:r>
              <a:rPr lang="en-US" altLang="ko-KR" sz="1600" dirty="0"/>
              <a:t> &lt;- c(mean(</a:t>
            </a:r>
            <a:r>
              <a:rPr lang="en-US" altLang="ko-KR" sz="1600" dirty="0" err="1"/>
              <a:t>df$lon</a:t>
            </a:r>
            <a:r>
              <a:rPr lang="en-US" altLang="ko-KR" sz="1600" dirty="0"/>
              <a:t>),mean(</a:t>
            </a:r>
            <a:r>
              <a:rPr lang="en-US" altLang="ko-KR" sz="1600" dirty="0" err="1"/>
              <a:t>df$lat</a:t>
            </a:r>
            <a:r>
              <a:rPr lang="en-US" altLang="ko-KR" sz="1600" dirty="0"/>
              <a:t>)) 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지도의 중심점</a:t>
            </a:r>
          </a:p>
          <a:p>
            <a:r>
              <a:rPr lang="en-US" altLang="ko-KR" sz="1600" dirty="0"/>
              <a:t>map &lt;- </a:t>
            </a:r>
            <a:r>
              <a:rPr lang="en-US" altLang="ko-KR" sz="1600" dirty="0" err="1"/>
              <a:t>get_googlemap</a:t>
            </a:r>
            <a:r>
              <a:rPr lang="en-US" altLang="ko-KR" sz="1600" dirty="0"/>
              <a:t>(center=</a:t>
            </a:r>
            <a:r>
              <a:rPr lang="en-US" altLang="ko-KR" sz="1600" dirty="0" err="1"/>
              <a:t>cen</a:t>
            </a:r>
            <a:r>
              <a:rPr lang="en-US" altLang="ko-KR" sz="1600" dirty="0"/>
              <a:t>, 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지도 가져오기</a:t>
            </a:r>
          </a:p>
          <a:p>
            <a:r>
              <a:rPr lang="ko-KR" altLang="en-US" sz="1600" dirty="0"/>
              <a:t> </a:t>
            </a:r>
            <a:r>
              <a:rPr lang="en-US" altLang="ko-KR" sz="1600" dirty="0"/>
              <a:t>	</a:t>
            </a:r>
            <a:r>
              <a:rPr lang="en-US" altLang="ko-KR" sz="1600" dirty="0" err="1"/>
              <a:t>maptype</a:t>
            </a:r>
            <a:r>
              <a:rPr lang="en-US" altLang="ko-KR" sz="1600" dirty="0"/>
              <a:t>="roadmap", 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지도의 형태</a:t>
            </a:r>
          </a:p>
          <a:p>
            <a:r>
              <a:rPr lang="ko-KR" altLang="en-US" sz="1600" dirty="0"/>
              <a:t> </a:t>
            </a:r>
            <a:r>
              <a:rPr lang="en-US" altLang="ko-KR" sz="1600" dirty="0"/>
              <a:t>	zoom=10, 	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지도의 확대 크기</a:t>
            </a:r>
          </a:p>
          <a:p>
            <a:r>
              <a:rPr lang="ko-KR" altLang="en-US" sz="1600" dirty="0"/>
              <a:t> </a:t>
            </a:r>
            <a:r>
              <a:rPr lang="en-US" altLang="ko-KR" sz="1600" dirty="0"/>
              <a:t>	size=c(640,640), 	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지도의 크기</a:t>
            </a:r>
          </a:p>
          <a:p>
            <a:r>
              <a:rPr lang="ko-KR" altLang="en-US" sz="1600" dirty="0"/>
              <a:t> </a:t>
            </a:r>
            <a:r>
              <a:rPr lang="en-US" altLang="ko-KR" sz="1600" dirty="0"/>
              <a:t>	marker=</a:t>
            </a:r>
            <a:r>
              <a:rPr lang="en-US" altLang="ko-KR" sz="1600" dirty="0" err="1"/>
              <a:t>gc</a:t>
            </a:r>
            <a:r>
              <a:rPr lang="en-US" altLang="ko-KR" sz="1600" dirty="0"/>
              <a:t>) 	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마커의 위치</a:t>
            </a:r>
          </a:p>
          <a:p>
            <a:r>
              <a:rPr lang="en-US" altLang="ko-KR" sz="1600" dirty="0" err="1"/>
              <a:t>ggmap</a:t>
            </a:r>
            <a:r>
              <a:rPr lang="en-US" altLang="ko-KR" sz="1600" dirty="0"/>
              <a:t>(map) 	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지도와 마커 화면에 보이기</a:t>
            </a:r>
          </a:p>
          <a:p>
            <a:endParaRPr lang="en-US" altLang="ko-KR" sz="1600" dirty="0"/>
          </a:p>
          <a:p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명소 이름 지도 위에 표시하기</a:t>
            </a:r>
          </a:p>
          <a:p>
            <a:r>
              <a:rPr lang="en-US" altLang="ko-KR" sz="1600" dirty="0" err="1"/>
              <a:t>gmap</a:t>
            </a:r>
            <a:r>
              <a:rPr lang="en-US" altLang="ko-KR" sz="1600" dirty="0"/>
              <a:t> &lt;- </a:t>
            </a:r>
            <a:r>
              <a:rPr lang="en-US" altLang="ko-KR" sz="1600" dirty="0" err="1"/>
              <a:t>ggmap</a:t>
            </a:r>
            <a:r>
              <a:rPr lang="en-US" altLang="ko-KR" sz="1600" dirty="0"/>
              <a:t>(map)</a:t>
            </a:r>
          </a:p>
          <a:p>
            <a:r>
              <a:rPr lang="en-US" altLang="ko-KR" sz="1600" dirty="0" err="1"/>
              <a:t>gmap+geom_text</a:t>
            </a:r>
            <a:r>
              <a:rPr lang="en-US" altLang="ko-KR" sz="1600" dirty="0"/>
              <a:t>(data=df, 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지도 위에 텍스트 표시</a:t>
            </a:r>
          </a:p>
          <a:p>
            <a:r>
              <a:rPr lang="ko-KR" altLang="en-US" sz="1600" dirty="0"/>
              <a:t> </a:t>
            </a:r>
            <a:r>
              <a:rPr lang="en-US" altLang="ko-KR" sz="1600" dirty="0"/>
              <a:t>	</a:t>
            </a:r>
            <a:r>
              <a:rPr lang="en-US" altLang="ko-KR" sz="1600" dirty="0" err="1"/>
              <a:t>aes</a:t>
            </a:r>
            <a:r>
              <a:rPr lang="en-US" altLang="ko-KR" sz="1600" dirty="0"/>
              <a:t>(x=</a:t>
            </a:r>
            <a:r>
              <a:rPr lang="en-US" altLang="ko-KR" sz="1600" dirty="0" err="1"/>
              <a:t>lon,y</a:t>
            </a:r>
            <a:r>
              <a:rPr lang="en-US" altLang="ko-KR" sz="1600" dirty="0"/>
              <a:t>=</a:t>
            </a:r>
            <a:r>
              <a:rPr lang="en-US" altLang="ko-KR" sz="1600" dirty="0" err="1"/>
              <a:t>lat</a:t>
            </a:r>
            <a:r>
              <a:rPr lang="en-US" altLang="ko-KR" sz="1600" dirty="0"/>
              <a:t>), 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텍스트 위치</a:t>
            </a:r>
            <a:r>
              <a:rPr lang="en-US" altLang="ko-KR" sz="1600" dirty="0">
                <a:solidFill>
                  <a:srgbClr val="4F784C"/>
                </a:solidFill>
              </a:rPr>
              <a:t>(</a:t>
            </a:r>
            <a:r>
              <a:rPr lang="ko-KR" altLang="en-US" sz="1600" dirty="0">
                <a:solidFill>
                  <a:srgbClr val="4F784C"/>
                </a:solidFill>
              </a:rPr>
              <a:t>관광지 좌표</a:t>
            </a:r>
            <a:r>
              <a:rPr lang="en-US" altLang="ko-KR" sz="1600" dirty="0">
                <a:solidFill>
                  <a:srgbClr val="4F784C"/>
                </a:solidFill>
              </a:rPr>
              <a:t>)</a:t>
            </a:r>
          </a:p>
          <a:p>
            <a:r>
              <a:rPr lang="en-US" altLang="ko-KR" sz="1600" dirty="0"/>
              <a:t> 	size=5, 	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텍스트 크기</a:t>
            </a:r>
          </a:p>
          <a:p>
            <a:r>
              <a:rPr lang="ko-KR" altLang="en-US" sz="1600" dirty="0"/>
              <a:t> </a:t>
            </a:r>
            <a:r>
              <a:rPr lang="en-US" altLang="ko-KR" sz="1600" dirty="0"/>
              <a:t>	label=</a:t>
            </a:r>
            <a:r>
              <a:rPr lang="en-US" altLang="ko-KR" sz="1600" dirty="0" err="1"/>
              <a:t>df$name</a:t>
            </a:r>
            <a:r>
              <a:rPr lang="en-US" altLang="ko-KR" sz="1600" dirty="0"/>
              <a:t>) 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텍스트 내용</a:t>
            </a:r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43340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지도 위에 마커와 텍스트 표시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296525" y="593725"/>
            <a:ext cx="8550950" cy="5670550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b="1" dirty="0">
                <a:solidFill>
                  <a:schemeClr val="accent3"/>
                </a:solidFill>
              </a:rPr>
              <a:t>   </a:t>
            </a:r>
            <a:endParaRPr lang="en-US" altLang="ko-KR" sz="1400" dirty="0"/>
          </a:p>
          <a:p>
            <a:pPr marL="857250" lvl="2" indent="0">
              <a:buNone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24BE8D-2767-48E1-A3C8-9324ADD55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15" y="621718"/>
            <a:ext cx="7370170" cy="618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33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지도 위에 마커와 텍스트 표시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296525" y="593725"/>
            <a:ext cx="8550950" cy="5670550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b="1" dirty="0">
                <a:solidFill>
                  <a:schemeClr val="accent3"/>
                </a:solidFill>
              </a:rPr>
              <a:t>   </a:t>
            </a:r>
            <a:endParaRPr lang="en-US" altLang="ko-KR" sz="1400" dirty="0"/>
          </a:p>
          <a:p>
            <a:pPr marL="857250" lvl="2" indent="0">
              <a:buNone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DBECE4-16EA-4337-BF90-B707BD1E3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15" y="968354"/>
            <a:ext cx="7371210" cy="28961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8E3CE4D-990A-4528-BAF1-0B7BD77D7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75" y="3864462"/>
            <a:ext cx="7371210" cy="7501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4A9BAC7-96BE-480C-959E-229A7185A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835" y="4577405"/>
            <a:ext cx="7371210" cy="168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97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지도 위에 마커와 텍스트 표시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296525" y="593725"/>
            <a:ext cx="8550950" cy="5670550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b="1" dirty="0">
                <a:solidFill>
                  <a:schemeClr val="accent3"/>
                </a:solidFill>
              </a:rPr>
              <a:t>   </a:t>
            </a:r>
            <a:endParaRPr lang="en-US" altLang="ko-KR" sz="1400" dirty="0"/>
          </a:p>
          <a:p>
            <a:pPr marL="857250" lvl="2" indent="0">
              <a:buNone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B2052A-A7F5-472E-A14B-2DC9C64B3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36" y="863715"/>
            <a:ext cx="7371209" cy="40161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47B7EE-8EA3-4B2A-876F-6C888C533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36" y="4879910"/>
            <a:ext cx="7371209" cy="98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62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지도 위에 마커와 텍스트 표시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296525" y="593725"/>
            <a:ext cx="8550950" cy="5670550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b="1" dirty="0">
                <a:solidFill>
                  <a:schemeClr val="accent3"/>
                </a:solidFill>
              </a:rPr>
              <a:t>   </a:t>
            </a:r>
            <a:endParaRPr lang="en-US" altLang="ko-KR" sz="1400" dirty="0"/>
          </a:p>
          <a:p>
            <a:pPr marL="857250" lvl="2" indent="0">
              <a:buNone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15A07F-6058-41CC-8A7B-3BD9568E2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26" y="1097929"/>
            <a:ext cx="7391947" cy="466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641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FFE0BB3-17AE-4C82-AB52-962219832F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구글맵</a:t>
            </a:r>
            <a:r>
              <a:rPr lang="ko-KR" altLang="en-US" dirty="0"/>
              <a:t> 이용 준비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678B3D-21CB-400E-943A-85D1D0F04B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u="sng" dirty="0"/>
              <a:t>Section 01</a:t>
            </a:r>
            <a:endParaRPr lang="ko-KR" altLang="en-US" u="sng" dirty="0"/>
          </a:p>
        </p:txBody>
      </p:sp>
    </p:spTree>
    <p:extLst>
      <p:ext uri="{BB962C8B-B14F-4D97-AF65-F5344CB8AC3E}">
        <p14:creationId xmlns:p14="http://schemas.microsoft.com/office/powerpoint/2010/main" val="3897021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FFE0BB3-17AE-4C82-AB52-962219832F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지도 </a:t>
            </a:r>
            <a:r>
              <a:rPr lang="ko-KR" altLang="en-US"/>
              <a:t>위에 데이터 표시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678B3D-21CB-400E-943A-85D1D0F04B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u="sng" dirty="0"/>
              <a:t>Section 04</a:t>
            </a:r>
            <a:endParaRPr lang="ko-KR" altLang="en-US" u="sng" dirty="0"/>
          </a:p>
        </p:txBody>
      </p:sp>
    </p:spTree>
    <p:extLst>
      <p:ext uri="{BB962C8B-B14F-4D97-AF65-F5344CB8AC3E}">
        <p14:creationId xmlns:p14="http://schemas.microsoft.com/office/powerpoint/2010/main" val="29853525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지도 위에 데이터 표시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431540" y="728780"/>
            <a:ext cx="8550950" cy="5670550"/>
          </a:xfrm>
        </p:spPr>
        <p:txBody>
          <a:bodyPr/>
          <a:lstStyle/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/>
              <a:t>구글맵</a:t>
            </a:r>
            <a:r>
              <a:rPr lang="ko-KR" altLang="en-US" sz="1600" dirty="0"/>
              <a:t> 위에는 마커나 </a:t>
            </a:r>
            <a:r>
              <a:rPr lang="ko-KR" altLang="en-US" sz="1600" dirty="0" err="1"/>
              <a:t>텍스트뿐만</a:t>
            </a:r>
            <a:r>
              <a:rPr lang="ko-KR" altLang="en-US" sz="1600" dirty="0"/>
              <a:t> 아니라 </a:t>
            </a:r>
            <a:r>
              <a:rPr lang="en-US" altLang="ko-KR" sz="1600" dirty="0" err="1"/>
              <a:t>ggplot</a:t>
            </a:r>
            <a:r>
              <a:rPr lang="en-US" altLang="ko-KR" sz="1600" dirty="0"/>
              <a:t> </a:t>
            </a:r>
            <a:r>
              <a:rPr lang="ko-KR" altLang="en-US" sz="1600" dirty="0"/>
              <a:t>패키지를 이용하여 원과 같은 도형도 표시할 수 있음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/>
              <a:t>ggmap</a:t>
            </a:r>
            <a:r>
              <a:rPr lang="en-US" altLang="ko-KR" sz="1600" dirty="0"/>
              <a:t> </a:t>
            </a:r>
            <a:r>
              <a:rPr lang="ko-KR" altLang="en-US" sz="1600" dirty="0"/>
              <a:t>패키지에서 제공하는 </a:t>
            </a:r>
            <a:r>
              <a:rPr lang="en-US" altLang="ko-KR" sz="1600" dirty="0"/>
              <a:t>wind </a:t>
            </a:r>
            <a:r>
              <a:rPr lang="ko-KR" altLang="en-US" sz="1600" dirty="0"/>
              <a:t>데이터셋을 이용하여 지도 위에 데이터를 표현하는 방법을 실습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wind </a:t>
            </a:r>
            <a:r>
              <a:rPr lang="ko-KR" altLang="en-US" sz="1600" dirty="0"/>
              <a:t>데이터셋은 미국 </a:t>
            </a:r>
            <a:r>
              <a:rPr lang="ko-KR" altLang="en-US" sz="1600" dirty="0" err="1"/>
              <a:t>루이지애나주</a:t>
            </a:r>
            <a:r>
              <a:rPr lang="ko-KR" altLang="en-US" sz="1600" dirty="0"/>
              <a:t> 부근의 여러 지점에서 측정한 바람에 대한 정보를 담고 있으며</a:t>
            </a:r>
            <a:r>
              <a:rPr lang="en-US" altLang="ko-KR" sz="1600" dirty="0"/>
              <a:t>, [</a:t>
            </a:r>
            <a:r>
              <a:rPr lang="ko-KR" altLang="en-US" sz="1600" dirty="0"/>
              <a:t>코드 </a:t>
            </a:r>
            <a:r>
              <a:rPr lang="en-US" altLang="ko-KR" sz="1600" dirty="0"/>
              <a:t>9-6]</a:t>
            </a:r>
            <a:r>
              <a:rPr lang="ko-KR" altLang="en-US" sz="1600" dirty="0"/>
              <a:t>에서는 측정 위치에 풍속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spd</a:t>
            </a:r>
            <a:r>
              <a:rPr lang="en-US" altLang="ko-KR" sz="1600" dirty="0"/>
              <a:t>)</a:t>
            </a:r>
            <a:r>
              <a:rPr lang="ko-KR" altLang="en-US" sz="1600" dirty="0"/>
              <a:t>을 원의 크기로 표현</a:t>
            </a:r>
            <a:endParaRPr lang="en-US" altLang="ko-KR" sz="1600" dirty="0"/>
          </a:p>
          <a:p>
            <a:pPr marL="857250" lvl="2" indent="0"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B3C673-F798-4D43-A65C-06CCF19206E3}"/>
              </a:ext>
            </a:extLst>
          </p:cNvPr>
          <p:cNvSpPr/>
          <p:nvPr/>
        </p:nvSpPr>
        <p:spPr>
          <a:xfrm>
            <a:off x="999161" y="3108778"/>
            <a:ext cx="1035115" cy="4736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52EC8C-AB12-46A6-8974-5C76238B7BDF}"/>
              </a:ext>
            </a:extLst>
          </p:cNvPr>
          <p:cNvSpPr/>
          <p:nvPr/>
        </p:nvSpPr>
        <p:spPr>
          <a:xfrm>
            <a:off x="999161" y="3582468"/>
            <a:ext cx="7443269" cy="3176902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3F8BC3-E172-4D84-9D3E-BB3F64D61AF2}"/>
              </a:ext>
            </a:extLst>
          </p:cNvPr>
          <p:cNvSpPr txBox="1"/>
          <p:nvPr/>
        </p:nvSpPr>
        <p:spPr>
          <a:xfrm>
            <a:off x="970610" y="3176346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코드 </a:t>
            </a:r>
            <a:r>
              <a:rPr lang="en-US" altLang="ko-KR" sz="1600" dirty="0"/>
              <a:t>9-6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19E7A7-CBAF-485B-B5B7-E9FB056A36A6}"/>
              </a:ext>
            </a:extLst>
          </p:cNvPr>
          <p:cNvSpPr txBox="1"/>
          <p:nvPr/>
        </p:nvSpPr>
        <p:spPr>
          <a:xfrm>
            <a:off x="1055958" y="3632822"/>
            <a:ext cx="70939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4F784C"/>
                </a:solidFill>
              </a:rPr>
              <a:t># library(</a:t>
            </a:r>
            <a:r>
              <a:rPr lang="en-US" altLang="ko-KR" sz="1600" dirty="0" err="1">
                <a:solidFill>
                  <a:srgbClr val="4F784C"/>
                </a:solidFill>
              </a:rPr>
              <a:t>ggmap</a:t>
            </a:r>
            <a:r>
              <a:rPr lang="en-US" altLang="ko-KR" sz="1600" dirty="0">
                <a:solidFill>
                  <a:srgbClr val="4F784C"/>
                </a:solidFill>
              </a:rPr>
              <a:t>)</a:t>
            </a:r>
          </a:p>
          <a:p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en-US" altLang="ko-KR" sz="1600" dirty="0" err="1">
                <a:solidFill>
                  <a:srgbClr val="4F784C"/>
                </a:solidFill>
              </a:rPr>
              <a:t>register_google</a:t>
            </a:r>
            <a:r>
              <a:rPr lang="en-US" altLang="ko-KR" sz="1600" dirty="0">
                <a:solidFill>
                  <a:srgbClr val="4F784C"/>
                </a:solidFill>
              </a:rPr>
              <a:t>(key='</a:t>
            </a:r>
            <a:r>
              <a:rPr lang="en-US" altLang="ko-KR" sz="1600" dirty="0" err="1">
                <a:solidFill>
                  <a:srgbClr val="4F784C"/>
                </a:solidFill>
              </a:rPr>
              <a:t>AIzaSyCK</a:t>
            </a:r>
            <a:r>
              <a:rPr lang="en-US" altLang="ko-KR" sz="1600" dirty="0">
                <a:solidFill>
                  <a:srgbClr val="4F784C"/>
                </a:solidFill>
              </a:rPr>
              <a:t>...E9urxjSpPOA’) 	# </a:t>
            </a:r>
            <a:r>
              <a:rPr lang="ko-KR" altLang="en-US" sz="1600" dirty="0" err="1">
                <a:solidFill>
                  <a:srgbClr val="4F784C"/>
                </a:solidFill>
              </a:rPr>
              <a:t>구글키</a:t>
            </a:r>
            <a:r>
              <a:rPr lang="ko-KR" altLang="en-US" sz="1600" dirty="0">
                <a:solidFill>
                  <a:srgbClr val="4F784C"/>
                </a:solidFill>
              </a:rPr>
              <a:t> 등록</a:t>
            </a:r>
          </a:p>
          <a:p>
            <a:r>
              <a:rPr lang="en-US" altLang="ko-KR" sz="1600" dirty="0">
                <a:solidFill>
                  <a:srgbClr val="4F784C"/>
                </a:solidFill>
              </a:rPr>
              <a:t># library(ggplot2)</a:t>
            </a:r>
          </a:p>
          <a:p>
            <a:endParaRPr lang="en-US" altLang="ko-KR" sz="1600" dirty="0">
              <a:solidFill>
                <a:srgbClr val="4F784C"/>
              </a:solidFill>
            </a:endParaRPr>
          </a:p>
          <a:p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데이터 준비</a:t>
            </a:r>
          </a:p>
          <a:p>
            <a:r>
              <a:rPr lang="en-US" altLang="ko-KR" sz="1600" dirty="0" err="1"/>
              <a:t>sp</a:t>
            </a:r>
            <a:r>
              <a:rPr lang="en-US" altLang="ko-KR" sz="1600" dirty="0"/>
              <a:t> &lt;- sample(1:nrow(wind),50) </a:t>
            </a:r>
            <a:r>
              <a:rPr lang="en-US" altLang="ko-KR" sz="1600" dirty="0">
                <a:solidFill>
                  <a:srgbClr val="4F784C"/>
                </a:solidFill>
              </a:rPr>
              <a:t>		# 50</a:t>
            </a:r>
            <a:r>
              <a:rPr lang="ko-KR" altLang="en-US" sz="1600" dirty="0">
                <a:solidFill>
                  <a:srgbClr val="4F784C"/>
                </a:solidFill>
              </a:rPr>
              <a:t>개 데이터 샘플링</a:t>
            </a:r>
          </a:p>
          <a:p>
            <a:r>
              <a:rPr lang="en-US" altLang="ko-KR" sz="1600" dirty="0"/>
              <a:t>df &lt;- wind[</a:t>
            </a:r>
            <a:r>
              <a:rPr lang="en-US" altLang="ko-KR" sz="1600" dirty="0" err="1"/>
              <a:t>sp</a:t>
            </a:r>
            <a:r>
              <a:rPr lang="en-US" altLang="ko-KR" sz="1600" dirty="0"/>
              <a:t>,]</a:t>
            </a:r>
          </a:p>
          <a:p>
            <a:r>
              <a:rPr lang="en-US" altLang="ko-KR" sz="1600" dirty="0"/>
              <a:t>head(df)</a:t>
            </a:r>
          </a:p>
          <a:p>
            <a:endParaRPr lang="en-US" altLang="ko-KR" sz="1600" dirty="0">
              <a:solidFill>
                <a:srgbClr val="4F784C"/>
              </a:solidFill>
            </a:endParaRPr>
          </a:p>
          <a:p>
            <a:r>
              <a:rPr lang="en-US" altLang="ko-KR" sz="1600" dirty="0" err="1"/>
              <a:t>cen</a:t>
            </a:r>
            <a:r>
              <a:rPr lang="en-US" altLang="ko-KR" sz="1600" dirty="0"/>
              <a:t> &lt;- c(mean(</a:t>
            </a:r>
            <a:r>
              <a:rPr lang="en-US" altLang="ko-KR" sz="1600" dirty="0" err="1"/>
              <a:t>df$lon</a:t>
            </a:r>
            <a:r>
              <a:rPr lang="en-US" altLang="ko-KR" sz="1600" dirty="0"/>
              <a:t>), mean(</a:t>
            </a:r>
            <a:r>
              <a:rPr lang="en-US" altLang="ko-KR" sz="1600" dirty="0" err="1"/>
              <a:t>df$lat</a:t>
            </a:r>
            <a:r>
              <a:rPr lang="en-US" altLang="ko-KR" sz="1600" dirty="0"/>
              <a:t>)) 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지도의 중심점 계산</a:t>
            </a:r>
          </a:p>
          <a:p>
            <a:r>
              <a:rPr lang="en-US" altLang="ko-KR" sz="1600" dirty="0" err="1"/>
              <a:t>gc</a:t>
            </a:r>
            <a:r>
              <a:rPr lang="en-US" altLang="ko-KR" sz="1600" dirty="0"/>
              <a:t> &lt;- </a:t>
            </a:r>
            <a:r>
              <a:rPr lang="en-US" altLang="ko-KR" sz="1600" dirty="0" err="1"/>
              <a:t>data.frame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lon</a:t>
            </a:r>
            <a:r>
              <a:rPr lang="en-US" altLang="ko-KR" sz="1600" dirty="0"/>
              <a:t>=</a:t>
            </a:r>
            <a:r>
              <a:rPr lang="en-US" altLang="ko-KR" sz="1600" dirty="0" err="1"/>
              <a:t>df$lon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lat</a:t>
            </a:r>
            <a:r>
              <a:rPr lang="en-US" altLang="ko-KR" sz="1600" dirty="0"/>
              <a:t>= </a:t>
            </a:r>
            <a:r>
              <a:rPr lang="en-US" altLang="ko-KR" sz="1600" dirty="0" err="1"/>
              <a:t>df$lat</a:t>
            </a:r>
            <a:r>
              <a:rPr lang="en-US" altLang="ko-KR" sz="1600" dirty="0"/>
              <a:t>) 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측정위치 </a:t>
            </a:r>
            <a:r>
              <a:rPr lang="ko-KR" altLang="en-US" sz="1600" dirty="0" err="1">
                <a:solidFill>
                  <a:srgbClr val="4F784C"/>
                </a:solidFill>
              </a:rPr>
              <a:t>좌표값</a:t>
            </a:r>
            <a:r>
              <a:rPr lang="ko-KR" altLang="en-US" sz="1600" dirty="0">
                <a:solidFill>
                  <a:srgbClr val="4F784C"/>
                </a:solidFill>
              </a:rPr>
              <a:t> 데이터</a:t>
            </a:r>
          </a:p>
          <a:p>
            <a:r>
              <a:rPr lang="en-US" altLang="ko-KR" sz="1600" dirty="0"/>
              <a:t>head(</a:t>
            </a:r>
            <a:r>
              <a:rPr lang="en-US" altLang="ko-KR" sz="1600" dirty="0" err="1"/>
              <a:t>gc</a:t>
            </a:r>
            <a:r>
              <a:rPr lang="en-US" altLang="ko-KR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483915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지도 위에 데이터 표시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52EC8C-AB12-46A6-8974-5C76238B7BDF}"/>
              </a:ext>
            </a:extLst>
          </p:cNvPr>
          <p:cNvSpPr/>
          <p:nvPr/>
        </p:nvSpPr>
        <p:spPr>
          <a:xfrm>
            <a:off x="864146" y="1178750"/>
            <a:ext cx="7443269" cy="4450146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19E7A7-CBAF-485B-B5B7-E9FB056A36A6}"/>
              </a:ext>
            </a:extLst>
          </p:cNvPr>
          <p:cNvSpPr txBox="1"/>
          <p:nvPr/>
        </p:nvSpPr>
        <p:spPr>
          <a:xfrm>
            <a:off x="920943" y="1229104"/>
            <a:ext cx="709394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측정 위치에 마커 표시하기</a:t>
            </a:r>
          </a:p>
          <a:p>
            <a:r>
              <a:rPr lang="en-US" altLang="ko-KR" sz="1600" dirty="0"/>
              <a:t>map &lt;- </a:t>
            </a:r>
            <a:r>
              <a:rPr lang="en-US" altLang="ko-KR" sz="1600" dirty="0" err="1"/>
              <a:t>get_googlemap</a:t>
            </a:r>
            <a:r>
              <a:rPr lang="en-US" altLang="ko-KR" sz="1600" dirty="0"/>
              <a:t>(center=</a:t>
            </a:r>
            <a:r>
              <a:rPr lang="en-US" altLang="ko-KR" sz="1600" dirty="0" err="1"/>
              <a:t>cen</a:t>
            </a:r>
            <a:r>
              <a:rPr lang="en-US" altLang="ko-KR" sz="1600" dirty="0"/>
              <a:t>,</a:t>
            </a:r>
          </a:p>
          <a:p>
            <a:r>
              <a:rPr lang="en-US" altLang="ko-KR" sz="1600" dirty="0"/>
              <a:t> 	</a:t>
            </a:r>
            <a:r>
              <a:rPr lang="en-US" altLang="ko-KR" sz="1600" dirty="0" err="1"/>
              <a:t>maptype</a:t>
            </a:r>
            <a:r>
              <a:rPr lang="en-US" altLang="ko-KR" sz="1600" dirty="0"/>
              <a:t>="roadmap",</a:t>
            </a:r>
          </a:p>
          <a:p>
            <a:r>
              <a:rPr lang="en-US" altLang="ko-KR" sz="1600" dirty="0"/>
              <a:t> 	zoom=6,</a:t>
            </a:r>
          </a:p>
          <a:p>
            <a:r>
              <a:rPr lang="en-US" altLang="ko-KR" sz="1600" dirty="0"/>
              <a:t> 	marker=</a:t>
            </a:r>
            <a:r>
              <a:rPr lang="en-US" altLang="ko-KR" sz="1600" dirty="0" err="1"/>
              <a:t>gc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 err="1"/>
              <a:t>ggmap</a:t>
            </a:r>
            <a:r>
              <a:rPr lang="en-US" altLang="ko-KR" sz="1600" dirty="0"/>
              <a:t>(map)</a:t>
            </a:r>
          </a:p>
          <a:p>
            <a:endParaRPr lang="en-US" altLang="ko-KR" sz="1600" dirty="0">
              <a:solidFill>
                <a:srgbClr val="4F784C"/>
              </a:solidFill>
            </a:endParaRPr>
          </a:p>
          <a:p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풍속을 원의 크기로 표시하기</a:t>
            </a:r>
          </a:p>
          <a:p>
            <a:r>
              <a:rPr lang="en-US" altLang="ko-KR" sz="1600" dirty="0"/>
              <a:t>map &lt;- </a:t>
            </a:r>
            <a:r>
              <a:rPr lang="en-US" altLang="ko-KR" sz="1600" dirty="0" err="1"/>
              <a:t>get_googlemap</a:t>
            </a:r>
            <a:r>
              <a:rPr lang="en-US" altLang="ko-KR" sz="1600" dirty="0"/>
              <a:t>(center=</a:t>
            </a:r>
            <a:r>
              <a:rPr lang="en-US" altLang="ko-KR" sz="1600" dirty="0" err="1"/>
              <a:t>cen</a:t>
            </a:r>
            <a:r>
              <a:rPr lang="en-US" altLang="ko-KR" sz="1600" dirty="0"/>
              <a:t>, 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마커 없는 지도 가져오기</a:t>
            </a:r>
          </a:p>
          <a:p>
            <a:r>
              <a:rPr lang="ko-KR" altLang="en-US" sz="1600" dirty="0"/>
              <a:t> </a:t>
            </a:r>
            <a:r>
              <a:rPr lang="en-US" altLang="ko-KR" sz="1600" dirty="0"/>
              <a:t>	</a:t>
            </a:r>
            <a:r>
              <a:rPr lang="en-US" altLang="ko-KR" sz="1600" dirty="0" err="1"/>
              <a:t>maptype</a:t>
            </a:r>
            <a:r>
              <a:rPr lang="en-US" altLang="ko-KR" sz="1600" dirty="0"/>
              <a:t>="roadmap",</a:t>
            </a:r>
          </a:p>
          <a:p>
            <a:r>
              <a:rPr lang="en-US" altLang="ko-KR" sz="1600" dirty="0"/>
              <a:t> 	zoom=6)</a:t>
            </a:r>
          </a:p>
          <a:p>
            <a:r>
              <a:rPr lang="en-US" altLang="ko-KR" sz="1600" dirty="0" err="1"/>
              <a:t>gmap</a:t>
            </a:r>
            <a:r>
              <a:rPr lang="en-US" altLang="ko-KR" sz="1600" dirty="0"/>
              <a:t> &lt;- </a:t>
            </a:r>
            <a:r>
              <a:rPr lang="en-US" altLang="ko-KR" sz="1600" dirty="0" err="1"/>
              <a:t>ggmap</a:t>
            </a:r>
            <a:r>
              <a:rPr lang="en-US" altLang="ko-KR" sz="1600" dirty="0"/>
              <a:t>(map) 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지도를 저장</a:t>
            </a:r>
          </a:p>
          <a:p>
            <a:r>
              <a:rPr lang="en-US" altLang="ko-KR" sz="1600" dirty="0" err="1"/>
              <a:t>gmap+geom_point</a:t>
            </a:r>
            <a:r>
              <a:rPr lang="en-US" altLang="ko-KR" sz="1600" dirty="0"/>
              <a:t>(data=df, 		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풍속을 원의 크기로 표시</a:t>
            </a:r>
          </a:p>
          <a:p>
            <a:r>
              <a:rPr lang="ko-KR" altLang="en-US" sz="1600" dirty="0"/>
              <a:t> </a:t>
            </a:r>
            <a:r>
              <a:rPr lang="en-US" altLang="ko-KR" sz="1600" dirty="0"/>
              <a:t>	</a:t>
            </a:r>
            <a:r>
              <a:rPr lang="en-US" altLang="ko-KR" sz="1600" dirty="0" err="1"/>
              <a:t>aes</a:t>
            </a:r>
            <a:r>
              <a:rPr lang="en-US" altLang="ko-KR" sz="1600" dirty="0"/>
              <a:t>(x=</a:t>
            </a:r>
            <a:r>
              <a:rPr lang="en-US" altLang="ko-KR" sz="1600" dirty="0" err="1"/>
              <a:t>lon,y</a:t>
            </a:r>
            <a:r>
              <a:rPr lang="en-US" altLang="ko-KR" sz="1600" dirty="0"/>
              <a:t>=</a:t>
            </a:r>
            <a:r>
              <a:rPr lang="en-US" altLang="ko-KR" sz="1600" dirty="0" err="1"/>
              <a:t>lat,size</a:t>
            </a:r>
            <a:r>
              <a:rPr lang="en-US" altLang="ko-KR" sz="1600" dirty="0"/>
              <a:t>=</a:t>
            </a:r>
            <a:r>
              <a:rPr lang="en-US" altLang="ko-KR" sz="1600" dirty="0" err="1"/>
              <a:t>spd</a:t>
            </a:r>
            <a:r>
              <a:rPr lang="en-US" altLang="ko-KR" sz="1600" dirty="0"/>
              <a:t>),</a:t>
            </a:r>
          </a:p>
          <a:p>
            <a:r>
              <a:rPr lang="en-US" altLang="ko-KR" sz="1600" dirty="0"/>
              <a:t> 	alpha=0.5,</a:t>
            </a:r>
          </a:p>
          <a:p>
            <a:r>
              <a:rPr lang="en-US" altLang="ko-KR" sz="1600" dirty="0"/>
              <a:t> 	col="blue") +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err="1"/>
              <a:t>scale_size_continuous</a:t>
            </a:r>
            <a:r>
              <a:rPr lang="en-US" altLang="ko-KR" sz="1600" dirty="0"/>
              <a:t>(range = c(1, 14)) </a:t>
            </a:r>
            <a:r>
              <a:rPr lang="en-US" altLang="ko-KR" sz="1600" dirty="0">
                <a:solidFill>
                  <a:srgbClr val="4F784C"/>
                </a:solidFill>
              </a:rPr>
              <a:t># </a:t>
            </a:r>
            <a:r>
              <a:rPr lang="ko-KR" altLang="en-US" sz="1600" dirty="0">
                <a:solidFill>
                  <a:srgbClr val="4F784C"/>
                </a:solidFill>
              </a:rPr>
              <a:t>원의 크기 조절</a:t>
            </a:r>
            <a:endParaRPr lang="en-US" altLang="ko-KR" sz="1600" dirty="0">
              <a:solidFill>
                <a:srgbClr val="4F78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4503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지도 위에 데이터 표시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296525" y="593725"/>
            <a:ext cx="8550950" cy="5670550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b="1" dirty="0">
                <a:solidFill>
                  <a:schemeClr val="accent3"/>
                </a:solidFill>
              </a:rPr>
              <a:t>   </a:t>
            </a:r>
            <a:endParaRPr lang="en-US" altLang="ko-KR" sz="1400" dirty="0"/>
          </a:p>
          <a:p>
            <a:pPr marL="857250" lvl="2" indent="0">
              <a:buNone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30537B-1053-4C2C-88F9-895571E67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123" y="728700"/>
            <a:ext cx="7395753" cy="32366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A19E6F8-98A0-44A8-BEDB-C7F0BA810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23" y="3965303"/>
            <a:ext cx="7395753" cy="10868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58339CA-96A0-4FFC-8997-B1EE97D08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123" y="5039849"/>
            <a:ext cx="7395753" cy="166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41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지도 위에 데이터 표시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296525" y="593725"/>
            <a:ext cx="8550950" cy="5670550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b="1" dirty="0">
                <a:solidFill>
                  <a:schemeClr val="accent3"/>
                </a:solidFill>
              </a:rPr>
              <a:t>   </a:t>
            </a:r>
            <a:endParaRPr lang="en-US" altLang="ko-KR" sz="1400" dirty="0"/>
          </a:p>
          <a:p>
            <a:pPr marL="857250" lvl="2" indent="0">
              <a:buNone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8E1868-1B03-4A3B-902A-DA1084E35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123" y="933343"/>
            <a:ext cx="7401239" cy="555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35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지도 위에 데이터 표시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296525" y="593725"/>
            <a:ext cx="8550950" cy="5670550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b="1" dirty="0">
                <a:solidFill>
                  <a:schemeClr val="accent3"/>
                </a:solidFill>
              </a:rPr>
              <a:t>   </a:t>
            </a:r>
            <a:endParaRPr lang="en-US" altLang="ko-KR" sz="1400" dirty="0"/>
          </a:p>
          <a:p>
            <a:pPr marL="857250" lvl="2" indent="0">
              <a:buNone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FE4DDB-D959-4C16-877F-AFECD6DE7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80" y="606749"/>
            <a:ext cx="7401239" cy="8953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628BE83-8E95-49CF-993C-B067F3BA5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09" y="1502097"/>
            <a:ext cx="7397310" cy="6750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0FD5128-3829-4197-9183-83093A531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80" y="2170968"/>
            <a:ext cx="7397310" cy="468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855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지도 위에 데이터 표시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296525" y="593725"/>
            <a:ext cx="8550950" cy="5670550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b="1" dirty="0">
                <a:solidFill>
                  <a:schemeClr val="accent3"/>
                </a:solidFill>
              </a:rPr>
              <a:t>   </a:t>
            </a:r>
            <a:endParaRPr lang="en-US" altLang="ko-KR" sz="1400" dirty="0"/>
          </a:p>
          <a:p>
            <a:pPr marL="857250" lvl="2" indent="0">
              <a:buNone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157419-F130-4CE2-B043-55398DB86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38" y="1321854"/>
            <a:ext cx="7401239" cy="22271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B8D9020-4FA9-483E-BCCA-F4C1CDB97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60" y="3474005"/>
            <a:ext cx="7401239" cy="115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159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534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구글맵</a:t>
            </a:r>
            <a:r>
              <a:rPr lang="ko-KR" altLang="en-US" dirty="0"/>
              <a:t> 이용 준비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431540" y="728780"/>
            <a:ext cx="8550950" cy="56705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solidFill>
                  <a:srgbClr val="437361"/>
                </a:solidFill>
              </a:rPr>
              <a:t>1. </a:t>
            </a:r>
            <a:r>
              <a:rPr lang="ko-KR" altLang="en-US" sz="2000" b="1" dirty="0">
                <a:solidFill>
                  <a:srgbClr val="437361"/>
                </a:solidFill>
              </a:rPr>
              <a:t>지도 서비스의 중요성</a:t>
            </a:r>
            <a:r>
              <a:rPr lang="ko-KR" altLang="en-US" sz="1800" b="1" dirty="0">
                <a:solidFill>
                  <a:schemeClr val="accent3"/>
                </a:solidFill>
              </a:rPr>
              <a:t>   </a:t>
            </a:r>
            <a:endParaRPr lang="en-US" altLang="ko-KR" sz="1800" b="1" dirty="0">
              <a:solidFill>
                <a:schemeClr val="accent3"/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인터넷이 발전하면서 지도 서비스는 현대인의 생활에 없어서는 안 될 중요한 요소가 됨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내비게이션 서비스를 이용하면 맛집을 </a:t>
            </a:r>
            <a:r>
              <a:rPr lang="ko-KR" altLang="en-US" sz="1600" dirty="0" err="1"/>
              <a:t>안내받을</a:t>
            </a:r>
            <a:r>
              <a:rPr lang="ko-KR" altLang="en-US" sz="1600" dirty="0"/>
              <a:t> 수 있고</a:t>
            </a:r>
            <a:r>
              <a:rPr lang="en-US" altLang="ko-KR" sz="1600" dirty="0"/>
              <a:t>, </a:t>
            </a:r>
            <a:r>
              <a:rPr lang="ko-KR" altLang="en-US" sz="1600" dirty="0"/>
              <a:t>실시간으로 버스의 위치도 확인할 수 있음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데이터 분석 분야에서도 정보를 전달하기 위한 중요한 수단으로 지도가 활용</a:t>
            </a:r>
            <a:endParaRPr lang="en-US" altLang="ko-KR" sz="1600" dirty="0"/>
          </a:p>
          <a:p>
            <a:pPr marL="857250" lvl="2" indent="0">
              <a:buNone/>
            </a:pPr>
            <a:endParaRPr lang="en-US" altLang="ko-KR" sz="16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857250" lvl="2" indent="0">
              <a:buNone/>
            </a:pP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2EF974-311B-4352-965E-9746E1271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252" y="3524624"/>
            <a:ext cx="4455495" cy="25766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1C6353-D895-4B2F-B3F2-9356F6C2085C}"/>
              </a:ext>
            </a:extLst>
          </p:cNvPr>
          <p:cNvSpPr txBox="1"/>
          <p:nvPr/>
        </p:nvSpPr>
        <p:spPr>
          <a:xfrm>
            <a:off x="3002220" y="6044349"/>
            <a:ext cx="3139558" cy="58000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100" b="1" dirty="0">
                <a:solidFill>
                  <a:srgbClr val="12734E"/>
                </a:solidFill>
                <a:latin typeface="+mn-ea"/>
                <a:ea typeface="+mn-ea"/>
              </a:rPr>
              <a:t>그림 </a:t>
            </a:r>
            <a:r>
              <a:rPr lang="en-US" altLang="ko-KR" sz="1100" b="1" dirty="0">
                <a:solidFill>
                  <a:srgbClr val="12734E"/>
                </a:solidFill>
                <a:latin typeface="+mn-ea"/>
              </a:rPr>
              <a:t>9</a:t>
            </a:r>
            <a:r>
              <a:rPr lang="en-US" altLang="ko-KR" sz="1100" b="1" dirty="0">
                <a:solidFill>
                  <a:srgbClr val="12734E"/>
                </a:solidFill>
                <a:latin typeface="+mn-ea"/>
                <a:ea typeface="+mn-ea"/>
              </a:rPr>
              <a:t>-1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캐나다 토론토 시내의 나무 종류 지도 </a:t>
            </a:r>
            <a:endParaRPr lang="ko-KR" altLang="en-US" sz="11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9852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구글맵</a:t>
            </a:r>
            <a:r>
              <a:rPr lang="ko-KR" altLang="en-US" dirty="0"/>
              <a:t> 이용 준비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431540" y="728780"/>
            <a:ext cx="8550950" cy="567055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solidFill>
                  <a:srgbClr val="437361"/>
                </a:solidFill>
              </a:rPr>
              <a:t>2. </a:t>
            </a:r>
            <a:r>
              <a:rPr lang="ko-KR" altLang="en-US" sz="2000" b="1" dirty="0" err="1">
                <a:solidFill>
                  <a:srgbClr val="437361"/>
                </a:solidFill>
              </a:rPr>
              <a:t>구글맵</a:t>
            </a:r>
            <a:r>
              <a:rPr lang="ko-KR" altLang="en-US" sz="2000" b="1" dirty="0">
                <a:solidFill>
                  <a:srgbClr val="437361"/>
                </a:solidFill>
              </a:rPr>
              <a:t> 사용을 위한 준비 절차</a:t>
            </a:r>
            <a:endParaRPr lang="en-US" altLang="ko-KR" sz="2000" b="1" dirty="0">
              <a:solidFill>
                <a:srgbClr val="437361"/>
              </a:solidFill>
            </a:endParaRPr>
          </a:p>
          <a:p>
            <a:pPr marL="400050" lvl="1" indent="0">
              <a:buNone/>
            </a:pPr>
            <a:r>
              <a:rPr lang="ko-KR" altLang="en-US" sz="1600" dirty="0"/>
              <a:t>❶ </a:t>
            </a:r>
            <a:r>
              <a:rPr lang="en-US" altLang="ko-KR" sz="1600" dirty="0"/>
              <a:t>R</a:t>
            </a:r>
            <a:r>
              <a:rPr lang="ko-KR" altLang="en-US" sz="1600" dirty="0"/>
              <a:t>을 최신 버전으로 설치</a:t>
            </a:r>
            <a:endParaRPr lang="en-US" altLang="ko-KR" sz="1600" dirty="0"/>
          </a:p>
          <a:p>
            <a:pPr marL="400050" lvl="1" indent="0">
              <a:buNone/>
            </a:pPr>
            <a:r>
              <a:rPr lang="en-US" altLang="ko-KR" sz="1600" dirty="0"/>
              <a:t>❷ ggplot2</a:t>
            </a:r>
            <a:r>
              <a:rPr lang="ko-KR" altLang="en-US" sz="1600" dirty="0"/>
              <a:t>를 최신 버전으로 업데이트</a:t>
            </a:r>
            <a:endParaRPr lang="en-US" altLang="ko-KR" sz="1600" dirty="0"/>
          </a:p>
          <a:p>
            <a:pPr marL="400050" lvl="1" indent="0">
              <a:buNone/>
            </a:pPr>
            <a:r>
              <a:rPr lang="en-US" altLang="ko-KR" sz="1600" dirty="0"/>
              <a:t>❸ </a:t>
            </a:r>
            <a:r>
              <a:rPr lang="en-US" altLang="ko-KR" sz="1600" dirty="0" err="1"/>
              <a:t>ggmap</a:t>
            </a:r>
            <a:r>
              <a:rPr lang="en-US" altLang="ko-KR" sz="1600" dirty="0"/>
              <a:t> </a:t>
            </a:r>
            <a:r>
              <a:rPr lang="ko-KR" altLang="en-US" sz="1600" dirty="0"/>
              <a:t>패키지를 설치</a:t>
            </a:r>
            <a:endParaRPr lang="en-US" altLang="ko-KR" sz="1600" dirty="0"/>
          </a:p>
          <a:p>
            <a:pPr marL="400050" lvl="1" indent="0">
              <a:buNone/>
            </a:pPr>
            <a:r>
              <a:rPr lang="en-US" altLang="ko-KR" sz="1600" dirty="0"/>
              <a:t>❹ </a:t>
            </a:r>
            <a:r>
              <a:rPr lang="ko-KR" altLang="en-US" sz="1600" dirty="0" err="1"/>
              <a:t>구글맵을</a:t>
            </a:r>
            <a:r>
              <a:rPr lang="ko-KR" altLang="en-US" sz="1600" dirty="0"/>
              <a:t> 사용하기 위한 </a:t>
            </a:r>
            <a:r>
              <a:rPr lang="en-US" altLang="ko-KR" sz="1600" dirty="0"/>
              <a:t>API </a:t>
            </a:r>
            <a:r>
              <a:rPr lang="ko-KR" altLang="en-US" sz="1600" dirty="0"/>
              <a:t>키 확보</a:t>
            </a:r>
            <a:endParaRPr lang="en-US" altLang="ko-KR" sz="1600" dirty="0"/>
          </a:p>
          <a:p>
            <a:pPr marL="400050" lvl="1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   </a:t>
            </a:r>
            <a:r>
              <a:rPr lang="en-US" altLang="ko-KR" sz="1800" b="1" dirty="0">
                <a:solidFill>
                  <a:schemeClr val="accent3">
                    <a:lumMod val="75000"/>
                  </a:schemeClr>
                </a:solidFill>
              </a:rPr>
              <a:t>2.1</a:t>
            </a: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 최신 버전으로 </a:t>
            </a:r>
            <a:r>
              <a:rPr lang="en-US" altLang="ko-KR" sz="1800" b="1" dirty="0">
                <a:solidFill>
                  <a:schemeClr val="accent3">
                    <a:lumMod val="75000"/>
                  </a:schemeClr>
                </a:solidFill>
              </a:rPr>
              <a:t>R </a:t>
            </a: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설치하기</a:t>
            </a:r>
            <a:endParaRPr lang="en-US" altLang="ko-KR" sz="1800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R</a:t>
            </a:r>
            <a:r>
              <a:rPr lang="ko-KR" altLang="en-US" sz="1600" dirty="0"/>
              <a:t>의 최신 버전을 새로 설치하는 이유는 지도 서비스 관련 패키지들이 계속해서 새 버전을 내어 놓고 있어 이전 버전의 </a:t>
            </a:r>
            <a:r>
              <a:rPr lang="en-US" altLang="ko-KR" sz="1600" dirty="0"/>
              <a:t>R</a:t>
            </a:r>
            <a:r>
              <a:rPr lang="ko-KR" altLang="en-US" sz="1600" dirty="0"/>
              <a:t>에서는 작동이 잘 안 되는 경우가 많기 때문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R</a:t>
            </a:r>
            <a:r>
              <a:rPr lang="ko-KR" altLang="en-US" sz="1600" dirty="0"/>
              <a:t>을 새로 설치한 다음에는 </a:t>
            </a:r>
            <a:r>
              <a:rPr lang="en-US" altLang="ko-KR" sz="1600" dirty="0"/>
              <a:t>R </a:t>
            </a:r>
            <a:r>
              <a:rPr lang="ko-KR" altLang="en-US" sz="1600" dirty="0"/>
              <a:t>스튜디오에 새 버전을 등록시켜주어야 함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[Tools]-[Global Options]-[Options]</a:t>
            </a:r>
          </a:p>
          <a:p>
            <a:pPr marL="857250" lvl="2" indent="0">
              <a:buNone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BF0C12-07EA-4813-A7C0-354C4204C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5113455"/>
            <a:ext cx="4057650" cy="1285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C35CC0-6F34-4A15-87DC-DE2D65B89A07}"/>
              </a:ext>
            </a:extLst>
          </p:cNvPr>
          <p:cNvSpPr txBox="1"/>
          <p:nvPr/>
        </p:nvSpPr>
        <p:spPr>
          <a:xfrm>
            <a:off x="2998332" y="6289649"/>
            <a:ext cx="3139558" cy="58000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100" b="1" dirty="0">
                <a:solidFill>
                  <a:srgbClr val="12734E"/>
                </a:solidFill>
                <a:latin typeface="+mn-ea"/>
                <a:ea typeface="+mn-ea"/>
              </a:rPr>
              <a:t>그림 </a:t>
            </a:r>
            <a:r>
              <a:rPr lang="en-US" altLang="ko-KR" sz="1100" b="1" dirty="0">
                <a:solidFill>
                  <a:srgbClr val="12734E"/>
                </a:solidFill>
                <a:latin typeface="+mn-ea"/>
              </a:rPr>
              <a:t>9</a:t>
            </a:r>
            <a:r>
              <a:rPr lang="en-US" altLang="ko-KR" sz="1100" b="1" dirty="0">
                <a:solidFill>
                  <a:srgbClr val="12734E"/>
                </a:solidFill>
                <a:latin typeface="+mn-ea"/>
                <a:ea typeface="+mn-ea"/>
              </a:rPr>
              <a:t>-2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R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의 버전 바꾸기 </a:t>
            </a:r>
            <a:endParaRPr lang="ko-KR" altLang="en-US" sz="11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9357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구글맵</a:t>
            </a:r>
            <a:r>
              <a:rPr lang="ko-KR" altLang="en-US" dirty="0"/>
              <a:t> 이용 준비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431540" y="728740"/>
            <a:ext cx="8550950" cy="247523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   </a:t>
            </a:r>
            <a:r>
              <a:rPr lang="en-US" altLang="ko-KR" sz="1800" b="1" dirty="0">
                <a:solidFill>
                  <a:schemeClr val="accent3">
                    <a:lumMod val="75000"/>
                  </a:schemeClr>
                </a:solidFill>
              </a:rPr>
              <a:t>2.2 ggplot2 </a:t>
            </a: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패키지 업데이트</a:t>
            </a:r>
            <a:endParaRPr lang="en-US" altLang="ko-KR" sz="1800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/>
              <a:t>구글맵상에</a:t>
            </a:r>
            <a:r>
              <a:rPr lang="ko-KR" altLang="en-US" sz="1600" dirty="0"/>
              <a:t> 데이터를 표현할 때 </a:t>
            </a:r>
            <a:r>
              <a:rPr lang="en-US" altLang="ko-KR" sz="1600" dirty="0"/>
              <a:t>ggplot2 </a:t>
            </a:r>
            <a:r>
              <a:rPr lang="ko-KR" altLang="en-US" sz="1600" dirty="0"/>
              <a:t>패키지를 이용하기 때문에 </a:t>
            </a:r>
            <a:r>
              <a:rPr lang="en-US" altLang="ko-KR" sz="1600" dirty="0"/>
              <a:t>ggplot2 </a:t>
            </a:r>
            <a:r>
              <a:rPr lang="ko-KR" altLang="en-US" sz="1600" dirty="0"/>
              <a:t>패키지도 최신 버전으로 업데이트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457200" lvl="1" indent="0">
              <a:buNone/>
            </a:pPr>
            <a:endParaRPr lang="en-US" altLang="ko-KR" sz="1600" dirty="0"/>
          </a:p>
          <a:p>
            <a:pPr marL="857250" lvl="2" indent="0">
              <a:buNone/>
            </a:pPr>
            <a:endParaRPr lang="en-US" altLang="ko-KR" sz="16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857250" lvl="2" indent="0">
              <a:buNone/>
            </a:pPr>
            <a:endParaRPr lang="en-US" altLang="ko-KR" sz="16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marL="857250" lvl="2" indent="0">
              <a:buNone/>
            </a:pP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2F5213-EB09-463D-86ED-E690081BE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630" y="2040118"/>
            <a:ext cx="3400425" cy="800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ABD27A-512A-4624-BC70-33D1DDAA205C}"/>
              </a:ext>
            </a:extLst>
          </p:cNvPr>
          <p:cNvSpPr txBox="1"/>
          <p:nvPr/>
        </p:nvSpPr>
        <p:spPr>
          <a:xfrm>
            <a:off x="4717807" y="2443407"/>
            <a:ext cx="3139558" cy="35620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>
              <a:lnSpc>
                <a:spcPct val="200000"/>
              </a:lnSpc>
            </a:pPr>
            <a:r>
              <a:rPr lang="ko-KR" altLang="en-US" sz="1100" b="1" dirty="0">
                <a:solidFill>
                  <a:srgbClr val="12734E"/>
                </a:solidFill>
                <a:latin typeface="+mn-ea"/>
                <a:ea typeface="+mn-ea"/>
              </a:rPr>
              <a:t>그림 </a:t>
            </a:r>
            <a:r>
              <a:rPr lang="en-US" altLang="ko-KR" sz="1100" b="1" dirty="0">
                <a:solidFill>
                  <a:srgbClr val="12734E"/>
                </a:solidFill>
                <a:latin typeface="+mn-ea"/>
              </a:rPr>
              <a:t>9-3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ggplot2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패키지 업데이트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EA71211-C755-4DE3-9DEC-903980153289}"/>
              </a:ext>
            </a:extLst>
          </p:cNvPr>
          <p:cNvSpPr txBox="1">
            <a:spLocks/>
          </p:cNvSpPr>
          <p:nvPr/>
        </p:nvSpPr>
        <p:spPr>
          <a:xfrm>
            <a:off x="431540" y="3114005"/>
            <a:ext cx="8550950" cy="2475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   </a:t>
            </a:r>
            <a:r>
              <a:rPr lang="en-US" altLang="ko-KR" sz="1800" b="1" dirty="0">
                <a:solidFill>
                  <a:schemeClr val="accent3">
                    <a:lumMod val="75000"/>
                  </a:schemeClr>
                </a:solidFill>
              </a:rPr>
              <a:t>2.3 </a:t>
            </a:r>
            <a:r>
              <a:rPr lang="en-US" altLang="ko-KR" sz="1800" b="1" dirty="0" err="1">
                <a:solidFill>
                  <a:schemeClr val="accent3">
                    <a:lumMod val="75000"/>
                  </a:schemeClr>
                </a:solidFill>
              </a:rPr>
              <a:t>ggmap</a:t>
            </a:r>
            <a:r>
              <a:rPr lang="en-US" altLang="ko-KR" sz="18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패키지 설치</a:t>
            </a:r>
            <a:endParaRPr lang="en-US" altLang="ko-KR" sz="1800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R </a:t>
            </a:r>
            <a:r>
              <a:rPr lang="ko-KR" altLang="en-US" sz="1600" dirty="0"/>
              <a:t>스튜디오 패키지 창에서 </a:t>
            </a:r>
            <a:r>
              <a:rPr lang="en-US" altLang="ko-KR" sz="1600" dirty="0"/>
              <a:t>[Install]</a:t>
            </a:r>
            <a:r>
              <a:rPr lang="ko-KR" altLang="en-US" sz="1600" dirty="0"/>
              <a:t>을 클릭하고 </a:t>
            </a:r>
            <a:r>
              <a:rPr lang="en-US" altLang="ko-KR" sz="1600" dirty="0"/>
              <a:t>Install Packages </a:t>
            </a:r>
            <a:r>
              <a:rPr lang="ko-KR" altLang="en-US" sz="1600" dirty="0"/>
              <a:t>대화상자가 열리면 </a:t>
            </a:r>
            <a:r>
              <a:rPr lang="en-US" altLang="ko-KR" sz="1600" dirty="0"/>
              <a:t>[Packages] </a:t>
            </a:r>
            <a:r>
              <a:rPr lang="ko-KR" altLang="en-US" sz="1600" dirty="0"/>
              <a:t>입력 창에 </a:t>
            </a:r>
            <a:r>
              <a:rPr lang="en-US" altLang="ko-KR" sz="1600" dirty="0" err="1"/>
              <a:t>ggmap</a:t>
            </a:r>
            <a:r>
              <a:rPr lang="en-US" altLang="ko-KR" sz="1600" dirty="0"/>
              <a:t> </a:t>
            </a:r>
            <a:r>
              <a:rPr lang="ko-KR" altLang="en-US" sz="1600" dirty="0"/>
              <a:t>패키지를 입력한 후 </a:t>
            </a:r>
            <a:r>
              <a:rPr lang="en-US" altLang="ko-KR" sz="1600" dirty="0"/>
              <a:t>[Install]</a:t>
            </a:r>
            <a:r>
              <a:rPr lang="ko-KR" altLang="en-US" sz="1600" dirty="0"/>
              <a:t>을 클릭하여 설치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marL="857250" lvl="2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Font typeface="Arial" panose="020B0604020202020204" pitchFamily="34" charset="0"/>
              <a:buNone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Font typeface="Arial" panose="020B0604020202020204" pitchFamily="34" charset="0"/>
              <a:buNone/>
            </a:pPr>
            <a:endParaRPr lang="ko-KR" altLang="en-US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36E3E7-DCE9-417D-BAE6-C577063E8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630" y="4560574"/>
            <a:ext cx="2914533" cy="20761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C86701-3E6B-45AB-91C6-851E6E11BB4D}"/>
              </a:ext>
            </a:extLst>
          </p:cNvPr>
          <p:cNvSpPr txBox="1"/>
          <p:nvPr/>
        </p:nvSpPr>
        <p:spPr>
          <a:xfrm>
            <a:off x="3716905" y="6129260"/>
            <a:ext cx="3139558" cy="58000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100" b="1" dirty="0">
                <a:solidFill>
                  <a:srgbClr val="12734E"/>
                </a:solidFill>
                <a:latin typeface="+mn-ea"/>
                <a:ea typeface="+mn-ea"/>
              </a:rPr>
              <a:t>그림 </a:t>
            </a:r>
            <a:r>
              <a:rPr lang="en-US" altLang="ko-KR" sz="1100" b="1" dirty="0">
                <a:solidFill>
                  <a:srgbClr val="12734E"/>
                </a:solidFill>
                <a:latin typeface="+mn-ea"/>
              </a:rPr>
              <a:t>9</a:t>
            </a:r>
            <a:r>
              <a:rPr lang="en-US" altLang="ko-KR" sz="1100" b="1" dirty="0">
                <a:solidFill>
                  <a:srgbClr val="12734E"/>
                </a:solidFill>
                <a:latin typeface="+mn-ea"/>
                <a:ea typeface="+mn-ea"/>
              </a:rPr>
              <a:t>-4 </a:t>
            </a:r>
            <a:r>
              <a:rPr lang="en-US" altLang="ko-KR" sz="1100" dirty="0" err="1">
                <a:solidFill>
                  <a:schemeClr val="bg1">
                    <a:lumMod val="50000"/>
                  </a:schemeClr>
                </a:solidFill>
              </a:rPr>
              <a:t>ggmap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패키지 설치 </a:t>
            </a:r>
            <a:endParaRPr lang="ko-KR" altLang="en-US" sz="11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66738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구글맵</a:t>
            </a:r>
            <a:r>
              <a:rPr lang="ko-KR" altLang="en-US" dirty="0"/>
              <a:t> 이용 준비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431540" y="728780"/>
            <a:ext cx="8550950" cy="56705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   </a:t>
            </a:r>
            <a:r>
              <a:rPr lang="en-US" altLang="ko-KR" sz="1800" b="1" dirty="0">
                <a:solidFill>
                  <a:schemeClr val="accent3">
                    <a:lumMod val="75000"/>
                  </a:schemeClr>
                </a:solidFill>
              </a:rPr>
              <a:t>2.4</a:t>
            </a: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ko-KR" altLang="en-US" sz="1800" b="1" dirty="0" err="1">
                <a:solidFill>
                  <a:schemeClr val="accent3">
                    <a:lumMod val="75000"/>
                  </a:schemeClr>
                </a:solidFill>
              </a:rPr>
              <a:t>구글맵</a:t>
            </a: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 사용을 위한 </a:t>
            </a:r>
            <a:r>
              <a:rPr lang="en-US" altLang="ko-KR" sz="1800" b="1" dirty="0">
                <a:solidFill>
                  <a:schemeClr val="accent3">
                    <a:lumMod val="75000"/>
                  </a:schemeClr>
                </a:solidFill>
              </a:rPr>
              <a:t>API </a:t>
            </a:r>
            <a:r>
              <a:rPr lang="ko-KR" altLang="en-US" sz="1800" b="1" dirty="0">
                <a:solidFill>
                  <a:schemeClr val="accent3">
                    <a:lumMod val="75000"/>
                  </a:schemeClr>
                </a:solidFill>
              </a:rPr>
              <a:t>키 얻기</a:t>
            </a:r>
            <a:endParaRPr lang="en-US" altLang="ko-KR" sz="1800" b="1" dirty="0">
              <a:solidFill>
                <a:schemeClr val="accent3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/>
              <a:t>구글맵을</a:t>
            </a:r>
            <a:r>
              <a:rPr lang="ko-KR" altLang="en-US" sz="1600" dirty="0"/>
              <a:t> 사용하기 위해서는 사용자 프로그램과 구글을 연결하는 데 사용되는 </a:t>
            </a:r>
            <a:r>
              <a:rPr lang="en-US" altLang="ko-KR" sz="1600" dirty="0"/>
              <a:t>API </a:t>
            </a:r>
            <a:r>
              <a:rPr lang="ko-KR" altLang="en-US" sz="1600" dirty="0"/>
              <a:t>키가 필요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API </a:t>
            </a:r>
            <a:r>
              <a:rPr lang="ko-KR" altLang="en-US" sz="1600" dirty="0"/>
              <a:t>키를 얻으려면 구글 계정이 있어야 함</a:t>
            </a:r>
            <a:endParaRPr lang="en-US" altLang="ko-KR" sz="1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/>
              <a:t>먼저 구글 계정으로 로그인 한 후에 다음 과정을 따름</a:t>
            </a:r>
            <a:endParaRPr lang="en-US" altLang="ko-KR" sz="1600" dirty="0"/>
          </a:p>
          <a:p>
            <a:pPr marL="457200" lvl="1" indent="0">
              <a:buNone/>
            </a:pPr>
            <a:endParaRPr lang="en-US" altLang="ko-KR" sz="1400" dirty="0"/>
          </a:p>
          <a:p>
            <a:pPr marL="400050" lvl="1" indent="0">
              <a:buNone/>
            </a:pPr>
            <a:r>
              <a:rPr lang="en-US" altLang="ko-KR" sz="1400" dirty="0"/>
              <a:t>	</a:t>
            </a:r>
            <a:r>
              <a:rPr lang="ko-KR" altLang="en-US" sz="1400" dirty="0"/>
              <a:t>❶</a:t>
            </a:r>
            <a:endParaRPr lang="en-US" altLang="ko-KR" sz="1400" dirty="0"/>
          </a:p>
          <a:p>
            <a:pPr marL="400050" lvl="1" indent="0">
              <a:buNone/>
            </a:pPr>
            <a:endParaRPr lang="en-US" altLang="ko-KR" sz="1400" dirty="0"/>
          </a:p>
          <a:p>
            <a:pPr marL="400050" lvl="1" indent="0">
              <a:buNone/>
            </a:pPr>
            <a:r>
              <a:rPr lang="ko-KR" altLang="en-US" sz="1400" dirty="0"/>
              <a:t> </a:t>
            </a:r>
            <a:endParaRPr lang="en-US" altLang="ko-KR" sz="1400" dirty="0"/>
          </a:p>
          <a:p>
            <a:pPr marL="400050" lvl="1" indent="0">
              <a:buNone/>
            </a:pPr>
            <a:endParaRPr lang="en-US" altLang="ko-KR" sz="1400" dirty="0"/>
          </a:p>
          <a:p>
            <a:pPr marL="400050" lvl="1" indent="0">
              <a:buNone/>
            </a:pPr>
            <a:endParaRPr lang="en-US" altLang="ko-KR" sz="1400" dirty="0"/>
          </a:p>
          <a:p>
            <a:pPr marL="400050" lvl="1" indent="0">
              <a:buNone/>
            </a:pPr>
            <a:endParaRPr lang="en-US" altLang="ko-KR" sz="1400" dirty="0"/>
          </a:p>
          <a:p>
            <a:pPr marL="400050" lvl="1" indent="0">
              <a:buNone/>
            </a:pPr>
            <a:endParaRPr lang="en-US" altLang="ko-KR" sz="1400" dirty="0"/>
          </a:p>
          <a:p>
            <a:pPr marL="400050" lvl="1" indent="0">
              <a:buNone/>
            </a:pPr>
            <a:endParaRPr lang="en-US" altLang="ko-KR" sz="1400" dirty="0"/>
          </a:p>
          <a:p>
            <a:pPr marL="400050" lvl="1" indent="0">
              <a:buNone/>
            </a:pPr>
            <a:endParaRPr lang="en-US" altLang="ko-KR" sz="1400" dirty="0"/>
          </a:p>
          <a:p>
            <a:pPr marL="400050" lvl="1" indent="0">
              <a:buNone/>
            </a:pPr>
            <a:endParaRPr lang="en-US" altLang="ko-KR" sz="1400" dirty="0"/>
          </a:p>
          <a:p>
            <a:pPr marL="400050" lvl="1" indent="0">
              <a:buNone/>
            </a:pPr>
            <a:endParaRPr lang="en-US" altLang="ko-KR" sz="1400" dirty="0"/>
          </a:p>
          <a:p>
            <a:pPr marL="857250" lvl="2" indent="0">
              <a:buNone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950C8B-3B8E-4C31-B139-3614B57F0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3023955"/>
            <a:ext cx="421005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414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구글맵</a:t>
            </a:r>
            <a:r>
              <a:rPr lang="ko-KR" altLang="en-US" dirty="0"/>
              <a:t> 이용 준비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296525" y="593725"/>
            <a:ext cx="8550950" cy="567055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ko-KR" sz="1400" dirty="0"/>
          </a:p>
          <a:p>
            <a:pPr marL="400050" lvl="1" indent="0">
              <a:buNone/>
            </a:pPr>
            <a:r>
              <a:rPr lang="en-US" altLang="ko-KR" sz="1400" dirty="0"/>
              <a:t>	 ❷ </a:t>
            </a:r>
          </a:p>
          <a:p>
            <a:pPr marL="400050" lvl="1" indent="0">
              <a:buNone/>
            </a:pPr>
            <a:endParaRPr lang="en-US" altLang="ko-KR" sz="1400" dirty="0"/>
          </a:p>
          <a:p>
            <a:pPr marL="400050" lvl="1" indent="0">
              <a:buNone/>
            </a:pPr>
            <a:r>
              <a:rPr lang="ko-KR" altLang="en-US" sz="1400" dirty="0"/>
              <a:t> </a:t>
            </a:r>
            <a:endParaRPr lang="en-US" altLang="ko-KR" sz="1400" dirty="0"/>
          </a:p>
          <a:p>
            <a:pPr marL="400050" lvl="1" indent="0">
              <a:buNone/>
            </a:pPr>
            <a:endParaRPr lang="en-US" altLang="ko-KR" sz="1400" dirty="0"/>
          </a:p>
          <a:p>
            <a:pPr marL="400050" lvl="1" indent="0">
              <a:buNone/>
            </a:pPr>
            <a:endParaRPr lang="en-US" altLang="ko-KR" sz="1400" dirty="0"/>
          </a:p>
          <a:p>
            <a:pPr marL="400050" lvl="1" indent="0">
              <a:buNone/>
            </a:pPr>
            <a:endParaRPr lang="en-US" altLang="ko-KR" sz="1400" dirty="0"/>
          </a:p>
          <a:p>
            <a:pPr marL="400050" lvl="1" indent="0">
              <a:buNone/>
            </a:pPr>
            <a:endParaRPr lang="en-US" altLang="ko-KR" sz="1400" dirty="0"/>
          </a:p>
          <a:p>
            <a:pPr marL="400050" lvl="1" indent="0">
              <a:buNone/>
            </a:pPr>
            <a:endParaRPr lang="en-US" altLang="ko-KR" sz="1400" dirty="0"/>
          </a:p>
          <a:p>
            <a:pPr marL="400050" lvl="1" indent="0">
              <a:buNone/>
            </a:pPr>
            <a:endParaRPr lang="en-US" altLang="ko-KR" sz="1400" dirty="0"/>
          </a:p>
          <a:p>
            <a:pPr marL="400050" lvl="1" indent="0">
              <a:buNone/>
            </a:pPr>
            <a:endParaRPr lang="en-US" altLang="ko-KR" sz="1400" dirty="0"/>
          </a:p>
          <a:p>
            <a:pPr marL="400050" lvl="1" indent="0">
              <a:buNone/>
            </a:pPr>
            <a:endParaRPr lang="en-US" altLang="ko-KR" sz="1400" dirty="0"/>
          </a:p>
          <a:p>
            <a:pPr marL="400050" lvl="1" indent="0">
              <a:buNone/>
            </a:pPr>
            <a:r>
              <a:rPr lang="en-US" altLang="ko-KR" sz="1400" dirty="0"/>
              <a:t>	 ❸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54B75F-BDB9-4CA1-AD30-1B2D8F19F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670" y="863715"/>
            <a:ext cx="4181475" cy="28765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B304A4E-9D03-4789-AC75-C913A3D99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620" y="3740265"/>
            <a:ext cx="420052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343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7280" y="37324"/>
            <a:ext cx="7785100" cy="474662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구글맵</a:t>
            </a:r>
            <a:r>
              <a:rPr lang="ko-KR" altLang="en-US" dirty="0"/>
              <a:t> 이용 준비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296525" y="458670"/>
            <a:ext cx="8550950" cy="567055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ko-KR" sz="1400" dirty="0"/>
          </a:p>
          <a:p>
            <a:pPr marL="400050" lvl="1" indent="0">
              <a:buNone/>
            </a:pPr>
            <a:r>
              <a:rPr lang="en-US" altLang="ko-KR" sz="1400" dirty="0"/>
              <a:t>	 ❹ </a:t>
            </a:r>
          </a:p>
          <a:p>
            <a:pPr marL="400050" lvl="1" indent="0">
              <a:buNone/>
            </a:pPr>
            <a:endParaRPr lang="en-US" altLang="ko-KR" sz="1400" dirty="0"/>
          </a:p>
          <a:p>
            <a:pPr marL="400050" lvl="1" indent="0">
              <a:buNone/>
            </a:pPr>
            <a:r>
              <a:rPr lang="ko-KR" altLang="en-US" sz="1400" dirty="0"/>
              <a:t> </a:t>
            </a:r>
            <a:endParaRPr lang="en-US" altLang="ko-KR" sz="1400" dirty="0"/>
          </a:p>
          <a:p>
            <a:pPr marL="400050" lvl="1" indent="0">
              <a:buNone/>
            </a:pPr>
            <a:endParaRPr lang="en-US" altLang="ko-KR" sz="1400" dirty="0"/>
          </a:p>
          <a:p>
            <a:pPr marL="400050" lvl="1" indent="0">
              <a:buNone/>
            </a:pPr>
            <a:endParaRPr lang="en-US" altLang="ko-KR" sz="1400" dirty="0"/>
          </a:p>
          <a:p>
            <a:pPr marL="400050" lvl="1" indent="0">
              <a:buNone/>
            </a:pPr>
            <a:endParaRPr lang="en-US" altLang="ko-KR" sz="1400" dirty="0"/>
          </a:p>
          <a:p>
            <a:pPr marL="400050" lvl="1" indent="0">
              <a:buNone/>
            </a:pPr>
            <a:r>
              <a:rPr lang="en-US" altLang="ko-KR" sz="1400" dirty="0"/>
              <a:t>	 ❺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2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857250" lvl="2" indent="0">
              <a:buNone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857250" lvl="2" indent="0">
              <a:buNone/>
            </a:pPr>
            <a:endParaRPr lang="en-US" altLang="ko-KR" sz="1400" dirty="0"/>
          </a:p>
          <a:p>
            <a:pPr marL="857250" lvl="2" indent="0">
              <a:buNone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857250" lvl="2" indent="0">
              <a:buNone/>
            </a:pPr>
            <a:endParaRPr lang="en-US" altLang="ko-KR" sz="1400" dirty="0"/>
          </a:p>
          <a:p>
            <a:pPr marL="857250" lvl="2" indent="0">
              <a:buNone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857250" lvl="2" indent="0">
              <a:buNone/>
            </a:pPr>
            <a:endParaRPr lang="en-US" altLang="ko-KR" sz="1400" dirty="0"/>
          </a:p>
          <a:p>
            <a:pPr marL="857250" lvl="2" indent="0">
              <a:buNone/>
            </a:pPr>
            <a:r>
              <a:rPr lang="en-US" altLang="ko-KR" sz="1400" dirty="0"/>
              <a:t>  ❻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187ABB-5302-4F13-AA82-24B871369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170" y="720079"/>
            <a:ext cx="4191000" cy="14954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8484021-62F7-4F0F-A4B0-8EB45EB2E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171" y="2278582"/>
            <a:ext cx="4232924" cy="18841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7AEE025-2B6A-4B9E-9255-3DCE36C0F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787" y="4232478"/>
            <a:ext cx="4184383" cy="243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55119"/>
      </p:ext>
    </p:extLst>
  </p:cSld>
  <p:clrMapOvr>
    <a:masterClrMapping/>
  </p:clrMapOvr>
</p:sld>
</file>

<file path=ppt/theme/theme1.xml><?xml version="1.0" encoding="utf-8"?>
<a:theme xmlns:a="http://schemas.openxmlformats.org/drawingml/2006/main" name="ch01_JAVA 들여다보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4196</TotalTime>
  <Words>742</Words>
  <Application>Microsoft Office PowerPoint</Application>
  <PresentationFormat>화면 슬라이드 쇼(4:3)</PresentationFormat>
  <Paragraphs>349</Paragraphs>
  <Slides>37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3" baseType="lpstr">
      <vt:lpstr>Adobe Kaiti Std R</vt:lpstr>
      <vt:lpstr>맑은 고딕</vt:lpstr>
      <vt:lpstr>Arial</vt:lpstr>
      <vt:lpstr>Verdana</vt:lpstr>
      <vt:lpstr>Wingdings</vt:lpstr>
      <vt:lpstr>ch01_JAVA 들여다보기</vt:lpstr>
      <vt:lpstr>Chapter 09. 지도와 데이터</vt:lpstr>
      <vt:lpstr>PowerPoint 프레젠테이션</vt:lpstr>
      <vt:lpstr>PowerPoint 프레젠테이션</vt:lpstr>
      <vt:lpstr>1. 구글맵 이용 준비</vt:lpstr>
      <vt:lpstr>1. 구글맵 이용 준비</vt:lpstr>
      <vt:lpstr>1. 구글맵 이용 준비</vt:lpstr>
      <vt:lpstr>1. 구글맵 이용 준비</vt:lpstr>
      <vt:lpstr>1. 구글맵 이용 준비</vt:lpstr>
      <vt:lpstr>1. 구글맵 이용 준비</vt:lpstr>
      <vt:lpstr>PowerPoint 프레젠테이션</vt:lpstr>
      <vt:lpstr>2. 특정 지역의 지도 보기</vt:lpstr>
      <vt:lpstr>2. 특정 지역의 지도 보기</vt:lpstr>
      <vt:lpstr>2. 특정 지역의 지도 보기</vt:lpstr>
      <vt:lpstr>2. 특정 지역의 지도 보기</vt:lpstr>
      <vt:lpstr>2. 특정 지역의 지도 보기</vt:lpstr>
      <vt:lpstr>2. 특정 지역의 지도 보기</vt:lpstr>
      <vt:lpstr>2. 특정 지역의 지도 보기</vt:lpstr>
      <vt:lpstr>2. 특정 지역의 지도 보기</vt:lpstr>
      <vt:lpstr>여기서 잠깐! 어떤 지점의 경도와 위도를 알고 싶다면</vt:lpstr>
      <vt:lpstr>PowerPoint 프레젠테이션</vt:lpstr>
      <vt:lpstr>3. 지도 위에 마커와 텍스트 표시</vt:lpstr>
      <vt:lpstr>3. 지도 위에 마커와 텍스트 표시</vt:lpstr>
      <vt:lpstr>3. 지도 위에 마커와 텍스트 표시</vt:lpstr>
      <vt:lpstr>3. 지도 위에 마커와 텍스트 표시</vt:lpstr>
      <vt:lpstr>3. 지도 위에 마커와 텍스트 표시</vt:lpstr>
      <vt:lpstr>3. 지도 위에 마커와 텍스트 표시</vt:lpstr>
      <vt:lpstr>3. 지도 위에 마커와 텍스트 표시</vt:lpstr>
      <vt:lpstr>3. 지도 위에 마커와 텍스트 표시</vt:lpstr>
      <vt:lpstr>3. 지도 위에 마커와 텍스트 표시</vt:lpstr>
      <vt:lpstr>PowerPoint 프레젠테이션</vt:lpstr>
      <vt:lpstr>4. 지도 위에 데이터 표시</vt:lpstr>
      <vt:lpstr>4. 지도 위에 데이터 표시</vt:lpstr>
      <vt:lpstr>4. 지도 위에 데이터 표시</vt:lpstr>
      <vt:lpstr>4. 지도 위에 데이터 표시</vt:lpstr>
      <vt:lpstr>4. 지도 위에 데이터 표시</vt:lpstr>
      <vt:lpstr>4. 지도 위에 데이터 표시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1장. 유닉스 개요 및 기본 사용법</dc:title>
  <dc:creator>한빛아카데미(주)</dc:creator>
  <cp:lastModifiedBy>Kim Sungmu</cp:lastModifiedBy>
  <cp:revision>613</cp:revision>
  <dcterms:created xsi:type="dcterms:W3CDTF">2012-07-23T02:34:37Z</dcterms:created>
  <dcterms:modified xsi:type="dcterms:W3CDTF">2019-08-20T06:43:30Z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1NCUCeAsLTdgs0g0NVq39g0UxrcrxPknXzBwH4Bd9mpo</vt:lpwstr>
  </property>
  <property fmtid="{D5CDD505-2E9C-101B-9397-08002B2CF9AE}" pid="4" name="Google.Documents.RevisionId">
    <vt:lpwstr>16204708356322461875</vt:lpwstr>
  </property>
  <property fmtid="{D5CDD505-2E9C-101B-9397-08002B2CF9AE}" pid="5" name="Google.Documents.PreviousRevisionId">
    <vt:lpwstr>06215226093729447614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